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650" r:id="rId2"/>
    <p:sldId id="643" r:id="rId3"/>
    <p:sldId id="641" r:id="rId4"/>
    <p:sldId id="621" r:id="rId5"/>
    <p:sldId id="632" r:id="rId6"/>
    <p:sldId id="644" r:id="rId7"/>
    <p:sldId id="647" r:id="rId8"/>
    <p:sldId id="648" r:id="rId9"/>
    <p:sldId id="623" r:id="rId10"/>
    <p:sldId id="634" r:id="rId11"/>
    <p:sldId id="651" r:id="rId12"/>
    <p:sldId id="646" r:id="rId13"/>
    <p:sldId id="649" r:id="rId14"/>
    <p:sldId id="618" r:id="rId15"/>
    <p:sldId id="306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9FC"/>
    <a:srgbClr val="D4F5FA"/>
    <a:srgbClr val="99FF33"/>
    <a:srgbClr val="F7FAD4"/>
    <a:srgbClr val="F9FCB6"/>
    <a:srgbClr val="1D7D1F"/>
    <a:srgbClr val="996633"/>
    <a:srgbClr val="FF0000"/>
    <a:srgbClr val="CC0000"/>
    <a:srgbClr val="F2A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76598" autoAdjust="0"/>
  </p:normalViewPr>
  <p:slideViewPr>
    <p:cSldViewPr>
      <p:cViewPr>
        <p:scale>
          <a:sx n="64" d="100"/>
          <a:sy n="64" d="100"/>
        </p:scale>
        <p:origin x="-1051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A51D4-465F-4F7A-AD22-2DEBD4EA2E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32164-5C4B-4FAB-9DCB-9B390671385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0DB5FD-8D28-4320-AE5A-A1AD7C587B60}" type="parTrans" cxnId="{2138887E-28AD-4A6A-BF19-6542DD84A2F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05B751-E4D0-4F1F-B57A-FCEE3B8D77FE}" type="sibTrans" cxnId="{2138887E-28AD-4A6A-BF19-6542DD84A2F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2BA6B9-F35F-4749-8364-0F1CDA1A9A40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Определение наличия у конкретной строительной организации квалифицированных специалистов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B7C3A0-57E0-4406-800A-DCFA421AA59F}" type="parTrans" cxnId="{20FAFCD2-92C7-4170-833E-5D6010184A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B70A7-7B8D-477D-AEA1-DA3BE8B3B437}" type="sibTrans" cxnId="{20FAFCD2-92C7-4170-833E-5D6010184A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84DDA-2CF5-4204-8685-9B21ACBC40C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2964E1-D752-4EBD-8289-FB2A2ED1529E}" type="parTrans" cxnId="{DE11C0B4-E87B-478E-B1D7-353A96E473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955AD0-B1EC-4BE5-BA1E-E79A6A6A59FA}" type="sibTrans" cxnId="{DE11C0B4-E87B-478E-B1D7-353A96E473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634C0D-500D-4CED-A454-C4BDF7BCAB71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Создание единой базы данных по специалистам для государственных органов, заказчиков (возможно использование для закупок, тендеров)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E97C28-1E99-4214-BDE8-6866066D14FD}" type="parTrans" cxnId="{8C7FD23C-2497-42EC-9C03-691F1D6455E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20CEB6-D7DB-415D-B922-F3B15A3FD939}" type="sibTrans" cxnId="{8C7FD23C-2497-42EC-9C03-691F1D6455E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9650C7-25BB-4895-9171-E167187D96BA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51F73A-C7D5-4CF0-9CFF-51A88308D725}" type="parTrans" cxnId="{9250BB84-A3C3-4E56-BDD0-4D57BA678C5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55286A-57B5-446D-9659-15EB0475D7CB}" type="sibTrans" cxnId="{9250BB84-A3C3-4E56-BDD0-4D57BA678C5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0A8CC9-ADD8-4E7A-8068-1693683E5D43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Обеспечение мониторинга рынка труда, анализ численности занятых в строительной отрасли, контроль процессов трудовой миграции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EDBFEE-632C-4E87-9ED2-E4170E61DDC0}" type="parTrans" cxnId="{75F14208-2E97-4C2F-85C7-4D7EA46B35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942C8D-CC90-440F-B940-F47015D84FA2}" type="sibTrans" cxnId="{75F14208-2E97-4C2F-85C7-4D7EA46B35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53849F-C955-4245-A5CB-1C1CB84C7FBF}" type="pres">
      <dgm:prSet presAssocID="{27CA51D4-465F-4F7A-AD22-2DEBD4EA2E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31E4E3-88F0-4A44-91A8-6D496F93623C}" type="pres">
      <dgm:prSet presAssocID="{F3732164-5C4B-4FAB-9DCB-9B3906713856}" presName="composite" presStyleCnt="0"/>
      <dgm:spPr/>
    </dgm:pt>
    <dgm:pt modelId="{560290B6-6B83-4DE4-A89E-5CD3CB687AB9}" type="pres">
      <dgm:prSet presAssocID="{F3732164-5C4B-4FAB-9DCB-9B390671385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42844-2E50-483D-A5A2-E97785C60DC6}" type="pres">
      <dgm:prSet presAssocID="{F3732164-5C4B-4FAB-9DCB-9B3906713856}" presName="descendantText" presStyleLbl="alignAcc1" presStyleIdx="0" presStyleCnt="3" custLinFactNeighborX="-228" custLinFactNeighborY="-18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011F1-204D-43E3-AC41-D3D87DDB8B7C}" type="pres">
      <dgm:prSet presAssocID="{5A05B751-E4D0-4F1F-B57A-FCEE3B8D77FE}" presName="sp" presStyleCnt="0"/>
      <dgm:spPr/>
    </dgm:pt>
    <dgm:pt modelId="{7808D10E-FECF-4D7C-897A-0B57914051C5}" type="pres">
      <dgm:prSet presAssocID="{06584DDA-2CF5-4204-8685-9B21ACBC40C6}" presName="composite" presStyleCnt="0"/>
      <dgm:spPr/>
    </dgm:pt>
    <dgm:pt modelId="{68E1EA8D-B99A-4E0F-9DCB-8D07706F38F6}" type="pres">
      <dgm:prSet presAssocID="{06584DDA-2CF5-4204-8685-9B21ACBC40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388CF-2E91-4392-AEA0-05BE04FF36A1}" type="pres">
      <dgm:prSet presAssocID="{06584DDA-2CF5-4204-8685-9B21ACBC40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B4D19-898E-42AC-A21D-393E52CC9AC6}" type="pres">
      <dgm:prSet presAssocID="{11955AD0-B1EC-4BE5-BA1E-E79A6A6A59FA}" presName="sp" presStyleCnt="0"/>
      <dgm:spPr/>
    </dgm:pt>
    <dgm:pt modelId="{A0A0FED7-8ECB-42F2-AD3C-F7AFA10E5483}" type="pres">
      <dgm:prSet presAssocID="{F49650C7-25BB-4895-9171-E167187D96BA}" presName="composite" presStyleCnt="0"/>
      <dgm:spPr/>
    </dgm:pt>
    <dgm:pt modelId="{7C36CB5A-38E3-42D4-8FE8-569DD73B728E}" type="pres">
      <dgm:prSet presAssocID="{F49650C7-25BB-4895-9171-E167187D96B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7837-1E3A-4905-8608-36809E0B2A79}" type="pres">
      <dgm:prSet presAssocID="{F49650C7-25BB-4895-9171-E167187D96B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D65825-FCE8-4166-8D7E-720034A579FC}" type="presOf" srcId="{F3732164-5C4B-4FAB-9DCB-9B3906713856}" destId="{560290B6-6B83-4DE4-A89E-5CD3CB687AB9}" srcOrd="0" destOrd="0" presId="urn:microsoft.com/office/officeart/2005/8/layout/chevron2"/>
    <dgm:cxn modelId="{0A9E5485-590B-4517-A873-16E561228D1A}" type="presOf" srcId="{F49650C7-25BB-4895-9171-E167187D96BA}" destId="{7C36CB5A-38E3-42D4-8FE8-569DD73B728E}" srcOrd="0" destOrd="0" presId="urn:microsoft.com/office/officeart/2005/8/layout/chevron2"/>
    <dgm:cxn modelId="{D0E7D915-A21C-41B3-AE32-D276DF511B74}" type="presOf" srcId="{27CA51D4-465F-4F7A-AD22-2DEBD4EA2EC1}" destId="{7453849F-C955-4245-A5CB-1C1CB84C7FBF}" srcOrd="0" destOrd="0" presId="urn:microsoft.com/office/officeart/2005/8/layout/chevron2"/>
    <dgm:cxn modelId="{8C7FD23C-2497-42EC-9C03-691F1D6455E5}" srcId="{06584DDA-2CF5-4204-8685-9B21ACBC40C6}" destId="{DF634C0D-500D-4CED-A454-C4BDF7BCAB71}" srcOrd="0" destOrd="0" parTransId="{6FE97C28-1E99-4214-BDE8-6866066D14FD}" sibTransId="{7D20CEB6-D7DB-415D-B922-F3B15A3FD939}"/>
    <dgm:cxn modelId="{20FAFCD2-92C7-4170-833E-5D6010184A91}" srcId="{F3732164-5C4B-4FAB-9DCB-9B3906713856}" destId="{492BA6B9-F35F-4749-8364-0F1CDA1A9A40}" srcOrd="0" destOrd="0" parTransId="{B2B7C3A0-57E0-4406-800A-DCFA421AA59F}" sibTransId="{F1CB70A7-7B8D-477D-AEA1-DA3BE8B3B437}"/>
    <dgm:cxn modelId="{DE11C0B4-E87B-478E-B1D7-353A96E4730D}" srcId="{27CA51D4-465F-4F7A-AD22-2DEBD4EA2EC1}" destId="{06584DDA-2CF5-4204-8685-9B21ACBC40C6}" srcOrd="1" destOrd="0" parTransId="{3D2964E1-D752-4EBD-8289-FB2A2ED1529E}" sibTransId="{11955AD0-B1EC-4BE5-BA1E-E79A6A6A59FA}"/>
    <dgm:cxn modelId="{BF2A043B-6D83-42BB-8C60-7471A2BF51D3}" type="presOf" srcId="{DF634C0D-500D-4CED-A454-C4BDF7BCAB71}" destId="{C9A388CF-2E91-4392-AEA0-05BE04FF36A1}" srcOrd="0" destOrd="0" presId="urn:microsoft.com/office/officeart/2005/8/layout/chevron2"/>
    <dgm:cxn modelId="{9250BB84-A3C3-4E56-BDD0-4D57BA678C5C}" srcId="{27CA51D4-465F-4F7A-AD22-2DEBD4EA2EC1}" destId="{F49650C7-25BB-4895-9171-E167187D96BA}" srcOrd="2" destOrd="0" parTransId="{9051F73A-C7D5-4CF0-9CFF-51A88308D725}" sibTransId="{2855286A-57B5-446D-9659-15EB0475D7CB}"/>
    <dgm:cxn modelId="{2138887E-28AD-4A6A-BF19-6542DD84A2FA}" srcId="{27CA51D4-465F-4F7A-AD22-2DEBD4EA2EC1}" destId="{F3732164-5C4B-4FAB-9DCB-9B3906713856}" srcOrd="0" destOrd="0" parTransId="{270DB5FD-8D28-4320-AE5A-A1AD7C587B60}" sibTransId="{5A05B751-E4D0-4F1F-B57A-FCEE3B8D77FE}"/>
    <dgm:cxn modelId="{C2096C2A-9AA4-46B8-8FAF-C31284E28B82}" type="presOf" srcId="{492BA6B9-F35F-4749-8364-0F1CDA1A9A40}" destId="{02842844-2E50-483D-A5A2-E97785C60DC6}" srcOrd="0" destOrd="0" presId="urn:microsoft.com/office/officeart/2005/8/layout/chevron2"/>
    <dgm:cxn modelId="{75F14208-2E97-4C2F-85C7-4D7EA46B350D}" srcId="{F49650C7-25BB-4895-9171-E167187D96BA}" destId="{C90A8CC9-ADD8-4E7A-8068-1693683E5D43}" srcOrd="0" destOrd="0" parTransId="{C3EDBFEE-632C-4E87-9ED2-E4170E61DDC0}" sibTransId="{6D942C8D-CC90-440F-B940-F47015D84FA2}"/>
    <dgm:cxn modelId="{9662B4D9-A2D5-4E41-B51E-15271E15F96A}" type="presOf" srcId="{C90A8CC9-ADD8-4E7A-8068-1693683E5D43}" destId="{8C8F7837-1E3A-4905-8608-36809E0B2A79}" srcOrd="0" destOrd="0" presId="urn:microsoft.com/office/officeart/2005/8/layout/chevron2"/>
    <dgm:cxn modelId="{358AF6E7-CB4B-49B6-A697-4ACAAEB8CE07}" type="presOf" srcId="{06584DDA-2CF5-4204-8685-9B21ACBC40C6}" destId="{68E1EA8D-B99A-4E0F-9DCB-8D07706F38F6}" srcOrd="0" destOrd="0" presId="urn:microsoft.com/office/officeart/2005/8/layout/chevron2"/>
    <dgm:cxn modelId="{C0B9D995-E2F4-458C-B533-D1A40096B990}" type="presParOf" srcId="{7453849F-C955-4245-A5CB-1C1CB84C7FBF}" destId="{7231E4E3-88F0-4A44-91A8-6D496F93623C}" srcOrd="0" destOrd="0" presId="urn:microsoft.com/office/officeart/2005/8/layout/chevron2"/>
    <dgm:cxn modelId="{AA651EC1-1900-4180-B3C1-163ABE472A94}" type="presParOf" srcId="{7231E4E3-88F0-4A44-91A8-6D496F93623C}" destId="{560290B6-6B83-4DE4-A89E-5CD3CB687AB9}" srcOrd="0" destOrd="0" presId="urn:microsoft.com/office/officeart/2005/8/layout/chevron2"/>
    <dgm:cxn modelId="{102C939A-CB9F-47AB-81A5-A7B08970FE1B}" type="presParOf" srcId="{7231E4E3-88F0-4A44-91A8-6D496F93623C}" destId="{02842844-2E50-483D-A5A2-E97785C60DC6}" srcOrd="1" destOrd="0" presId="urn:microsoft.com/office/officeart/2005/8/layout/chevron2"/>
    <dgm:cxn modelId="{5578E1C0-56A7-41DC-B615-704D3945B3CD}" type="presParOf" srcId="{7453849F-C955-4245-A5CB-1C1CB84C7FBF}" destId="{FDF011F1-204D-43E3-AC41-D3D87DDB8B7C}" srcOrd="1" destOrd="0" presId="urn:microsoft.com/office/officeart/2005/8/layout/chevron2"/>
    <dgm:cxn modelId="{0DCA574E-EA19-4AE7-8441-A7D864FAE75B}" type="presParOf" srcId="{7453849F-C955-4245-A5CB-1C1CB84C7FBF}" destId="{7808D10E-FECF-4D7C-897A-0B57914051C5}" srcOrd="2" destOrd="0" presId="urn:microsoft.com/office/officeart/2005/8/layout/chevron2"/>
    <dgm:cxn modelId="{CBE719FD-F8B0-4D3D-87D6-B61B699B700C}" type="presParOf" srcId="{7808D10E-FECF-4D7C-897A-0B57914051C5}" destId="{68E1EA8D-B99A-4E0F-9DCB-8D07706F38F6}" srcOrd="0" destOrd="0" presId="urn:microsoft.com/office/officeart/2005/8/layout/chevron2"/>
    <dgm:cxn modelId="{F62502B9-BF5D-4E7B-9206-37553983270E}" type="presParOf" srcId="{7808D10E-FECF-4D7C-897A-0B57914051C5}" destId="{C9A388CF-2E91-4392-AEA0-05BE04FF36A1}" srcOrd="1" destOrd="0" presId="urn:microsoft.com/office/officeart/2005/8/layout/chevron2"/>
    <dgm:cxn modelId="{503D314E-43C2-4AE7-BB5D-66BAE7311D59}" type="presParOf" srcId="{7453849F-C955-4245-A5CB-1C1CB84C7FBF}" destId="{D96B4D19-898E-42AC-A21D-393E52CC9AC6}" srcOrd="3" destOrd="0" presId="urn:microsoft.com/office/officeart/2005/8/layout/chevron2"/>
    <dgm:cxn modelId="{BDEE16C4-7000-42A2-97B9-0E4C122801DA}" type="presParOf" srcId="{7453849F-C955-4245-A5CB-1C1CB84C7FBF}" destId="{A0A0FED7-8ECB-42F2-AD3C-F7AFA10E5483}" srcOrd="4" destOrd="0" presId="urn:microsoft.com/office/officeart/2005/8/layout/chevron2"/>
    <dgm:cxn modelId="{06067A42-A70E-4D2E-B0A8-D85DFC18909D}" type="presParOf" srcId="{A0A0FED7-8ECB-42F2-AD3C-F7AFA10E5483}" destId="{7C36CB5A-38E3-42D4-8FE8-569DD73B728E}" srcOrd="0" destOrd="0" presId="urn:microsoft.com/office/officeart/2005/8/layout/chevron2"/>
    <dgm:cxn modelId="{A1D8CBCB-04D3-4C53-A553-229411583CD8}" type="presParOf" srcId="{A0A0FED7-8ECB-42F2-AD3C-F7AFA10E5483}" destId="{8C8F7837-1E3A-4905-8608-36809E0B2A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CA51D4-465F-4F7A-AD22-2DEBD4EA2E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32164-5C4B-4FAB-9DCB-9B390671385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70DB5FD-8D28-4320-AE5A-A1AD7C587B60}" type="parTrans" cxnId="{2138887E-28AD-4A6A-BF19-6542DD84A2FA}">
      <dgm:prSet/>
      <dgm:spPr/>
      <dgm:t>
        <a:bodyPr/>
        <a:lstStyle/>
        <a:p>
          <a:endParaRPr lang="ru-RU"/>
        </a:p>
      </dgm:t>
    </dgm:pt>
    <dgm:pt modelId="{5A05B751-E4D0-4F1F-B57A-FCEE3B8D77FE}" type="sibTrans" cxnId="{2138887E-28AD-4A6A-BF19-6542DD84A2FA}">
      <dgm:prSet/>
      <dgm:spPr/>
      <dgm:t>
        <a:bodyPr/>
        <a:lstStyle/>
        <a:p>
          <a:endParaRPr lang="ru-RU"/>
        </a:p>
      </dgm:t>
    </dgm:pt>
    <dgm:pt modelId="{492BA6B9-F35F-4749-8364-0F1CDA1A9A40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входного контроля проектной документации;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B2B7C3A0-57E0-4406-800A-DCFA421AA59F}" type="parTrans" cxnId="{20FAFCD2-92C7-4170-833E-5D6010184A91}">
      <dgm:prSet/>
      <dgm:spPr/>
      <dgm:t>
        <a:bodyPr/>
        <a:lstStyle/>
        <a:p>
          <a:endParaRPr lang="ru-RU"/>
        </a:p>
      </dgm:t>
    </dgm:pt>
    <dgm:pt modelId="{F1CB70A7-7B8D-477D-AEA1-DA3BE8B3B437}" type="sibTrans" cxnId="{20FAFCD2-92C7-4170-833E-5D6010184A91}">
      <dgm:prSet/>
      <dgm:spPr/>
      <dgm:t>
        <a:bodyPr/>
        <a:lstStyle/>
        <a:p>
          <a:endParaRPr lang="ru-RU"/>
        </a:p>
      </dgm:t>
    </dgm:pt>
    <dgm:pt modelId="{06584DDA-2CF5-4204-8685-9B21ACBC40C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D2964E1-D752-4EBD-8289-FB2A2ED1529E}" type="parTrans" cxnId="{DE11C0B4-E87B-478E-B1D7-353A96E4730D}">
      <dgm:prSet/>
      <dgm:spPr/>
      <dgm:t>
        <a:bodyPr/>
        <a:lstStyle/>
        <a:p>
          <a:endParaRPr lang="ru-RU"/>
        </a:p>
      </dgm:t>
    </dgm:pt>
    <dgm:pt modelId="{11955AD0-B1EC-4BE5-BA1E-E79A6A6A59FA}" type="sibTrans" cxnId="{DE11C0B4-E87B-478E-B1D7-353A96E4730D}">
      <dgm:prSet/>
      <dgm:spPr/>
      <dgm:t>
        <a:bodyPr/>
        <a:lstStyle/>
        <a:p>
          <a:endParaRPr lang="ru-RU"/>
        </a:p>
      </dgm:t>
    </dgm:pt>
    <dgm:pt modelId="{DF634C0D-500D-4CED-A454-C4BDF7BCAB71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оперативное планирование, координация, организация и проведение строительного контроля;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6FE97C28-1E99-4214-BDE8-6866066D14FD}" type="parTrans" cxnId="{8C7FD23C-2497-42EC-9C03-691F1D6455E5}">
      <dgm:prSet/>
      <dgm:spPr/>
      <dgm:t>
        <a:bodyPr/>
        <a:lstStyle/>
        <a:p>
          <a:endParaRPr lang="ru-RU"/>
        </a:p>
      </dgm:t>
    </dgm:pt>
    <dgm:pt modelId="{7D20CEB6-D7DB-415D-B922-F3B15A3FD939}" type="sibTrans" cxnId="{8C7FD23C-2497-42EC-9C03-691F1D6455E5}">
      <dgm:prSet/>
      <dgm:spPr/>
      <dgm:t>
        <a:bodyPr/>
        <a:lstStyle/>
        <a:p>
          <a:endParaRPr lang="ru-RU"/>
        </a:p>
      </dgm:t>
    </dgm:pt>
    <dgm:pt modelId="{F49650C7-25BB-4895-9171-E167187D96BA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051F73A-C7D5-4CF0-9CFF-51A88308D725}" type="parTrans" cxnId="{9250BB84-A3C3-4E56-BDD0-4D57BA678C5C}">
      <dgm:prSet/>
      <dgm:spPr/>
      <dgm:t>
        <a:bodyPr/>
        <a:lstStyle/>
        <a:p>
          <a:endParaRPr lang="ru-RU"/>
        </a:p>
      </dgm:t>
    </dgm:pt>
    <dgm:pt modelId="{2855286A-57B5-446D-9659-15EB0475D7CB}" type="sibTrans" cxnId="{9250BB84-A3C3-4E56-BDD0-4D57BA678C5C}">
      <dgm:prSet/>
      <dgm:spPr/>
      <dgm:t>
        <a:bodyPr/>
        <a:lstStyle/>
        <a:p>
          <a:endParaRPr lang="ru-RU"/>
        </a:p>
      </dgm:t>
    </dgm:pt>
    <dgm:pt modelId="{C90A8CC9-ADD8-4E7A-8068-1693683E5D43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приемка законченных видов и отдельных этапов работ по строительству с правом подписи соответствующих документов;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C3EDBFEE-632C-4E87-9ED2-E4170E61DDC0}" type="parTrans" cxnId="{75F14208-2E97-4C2F-85C7-4D7EA46B350D}">
      <dgm:prSet/>
      <dgm:spPr/>
      <dgm:t>
        <a:bodyPr/>
        <a:lstStyle/>
        <a:p>
          <a:endParaRPr lang="ru-RU"/>
        </a:p>
      </dgm:t>
    </dgm:pt>
    <dgm:pt modelId="{6D942C8D-CC90-440F-B940-F47015D84FA2}" type="sibTrans" cxnId="{75F14208-2E97-4C2F-85C7-4D7EA46B350D}">
      <dgm:prSet/>
      <dgm:spPr/>
      <dgm:t>
        <a:bodyPr/>
        <a:lstStyle/>
        <a:p>
          <a:endParaRPr lang="ru-RU"/>
        </a:p>
      </dgm:t>
    </dgm:pt>
    <dgm:pt modelId="{A260BE17-66C6-49D6-9B15-621E27BB8AA8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подписание следующих документов: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78FC71-8FD4-4256-A9BA-ED6F38142615}" type="parTrans" cxnId="{D282B277-128F-4458-B252-B83F9F6B07D0}">
      <dgm:prSet/>
      <dgm:spPr/>
      <dgm:t>
        <a:bodyPr/>
        <a:lstStyle/>
        <a:p>
          <a:endParaRPr lang="ru-RU"/>
        </a:p>
      </dgm:t>
    </dgm:pt>
    <dgm:pt modelId="{938EDE7F-CA4F-4FF4-B6EA-5848C5E06BAA}" type="sibTrans" cxnId="{D282B277-128F-4458-B252-B83F9F6B07D0}">
      <dgm:prSet/>
      <dgm:spPr/>
      <dgm:t>
        <a:bodyPr/>
        <a:lstStyle/>
        <a:p>
          <a:endParaRPr lang="ru-RU"/>
        </a:p>
      </dgm:t>
    </dgm:pt>
    <dgm:pt modelId="{8826E27E-344F-43EF-B773-787B463B2B49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5B7E867-8727-4C5B-B6C3-B074F74049BB}" type="parTrans" cxnId="{79B77798-6D70-41D4-ABCF-735018B36739}">
      <dgm:prSet/>
      <dgm:spPr/>
      <dgm:t>
        <a:bodyPr/>
        <a:lstStyle/>
        <a:p>
          <a:endParaRPr lang="ru-RU"/>
        </a:p>
      </dgm:t>
    </dgm:pt>
    <dgm:pt modelId="{10BB08FA-B2CB-4276-B4A1-8E36FB7F9CAA}" type="sibTrans" cxnId="{79B77798-6D70-41D4-ABCF-735018B36739}">
      <dgm:prSet/>
      <dgm:spPr/>
      <dgm:t>
        <a:bodyPr/>
        <a:lstStyle/>
        <a:p>
          <a:endParaRPr lang="ru-RU"/>
        </a:p>
      </dgm:t>
    </dgm:pt>
    <dgm:pt modelId="{7453849F-C955-4245-A5CB-1C1CB84C7FBF}" type="pres">
      <dgm:prSet presAssocID="{27CA51D4-465F-4F7A-AD22-2DEBD4EA2E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31E4E3-88F0-4A44-91A8-6D496F93623C}" type="pres">
      <dgm:prSet presAssocID="{F3732164-5C4B-4FAB-9DCB-9B3906713856}" presName="composite" presStyleCnt="0"/>
      <dgm:spPr/>
    </dgm:pt>
    <dgm:pt modelId="{560290B6-6B83-4DE4-A89E-5CD3CB687AB9}" type="pres">
      <dgm:prSet presAssocID="{F3732164-5C4B-4FAB-9DCB-9B390671385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42844-2E50-483D-A5A2-E97785C60DC6}" type="pres">
      <dgm:prSet presAssocID="{F3732164-5C4B-4FAB-9DCB-9B3906713856}" presName="descendantText" presStyleLbl="alignAcc1" presStyleIdx="0" presStyleCnt="4" custLinFactNeighborX="-228" custLinFactNeighborY="-18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011F1-204D-43E3-AC41-D3D87DDB8B7C}" type="pres">
      <dgm:prSet presAssocID="{5A05B751-E4D0-4F1F-B57A-FCEE3B8D77FE}" presName="sp" presStyleCnt="0"/>
      <dgm:spPr/>
    </dgm:pt>
    <dgm:pt modelId="{7808D10E-FECF-4D7C-897A-0B57914051C5}" type="pres">
      <dgm:prSet presAssocID="{06584DDA-2CF5-4204-8685-9B21ACBC40C6}" presName="composite" presStyleCnt="0"/>
      <dgm:spPr/>
    </dgm:pt>
    <dgm:pt modelId="{68E1EA8D-B99A-4E0F-9DCB-8D07706F38F6}" type="pres">
      <dgm:prSet presAssocID="{06584DDA-2CF5-4204-8685-9B21ACBC40C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388CF-2E91-4392-AEA0-05BE04FF36A1}" type="pres">
      <dgm:prSet presAssocID="{06584DDA-2CF5-4204-8685-9B21ACBC40C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B4D19-898E-42AC-A21D-393E52CC9AC6}" type="pres">
      <dgm:prSet presAssocID="{11955AD0-B1EC-4BE5-BA1E-E79A6A6A59FA}" presName="sp" presStyleCnt="0"/>
      <dgm:spPr/>
    </dgm:pt>
    <dgm:pt modelId="{A0A0FED7-8ECB-42F2-AD3C-F7AFA10E5483}" type="pres">
      <dgm:prSet presAssocID="{F49650C7-25BB-4895-9171-E167187D96BA}" presName="composite" presStyleCnt="0"/>
      <dgm:spPr/>
    </dgm:pt>
    <dgm:pt modelId="{7C36CB5A-38E3-42D4-8FE8-569DD73B728E}" type="pres">
      <dgm:prSet presAssocID="{F49650C7-25BB-4895-9171-E167187D96B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7837-1E3A-4905-8608-36809E0B2A79}" type="pres">
      <dgm:prSet presAssocID="{F49650C7-25BB-4895-9171-E167187D96B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09694-C2FA-4515-8AB5-61C5F31B8F09}" type="pres">
      <dgm:prSet presAssocID="{2855286A-57B5-446D-9659-15EB0475D7CB}" presName="sp" presStyleCnt="0"/>
      <dgm:spPr/>
    </dgm:pt>
    <dgm:pt modelId="{DD953B3E-1880-482C-BCFA-CD44EBB856E1}" type="pres">
      <dgm:prSet presAssocID="{8826E27E-344F-43EF-B773-787B463B2B49}" presName="composite" presStyleCnt="0"/>
      <dgm:spPr/>
    </dgm:pt>
    <dgm:pt modelId="{A23EC147-C44E-43A2-B9C6-E87BDE80DF58}" type="pres">
      <dgm:prSet presAssocID="{8826E27E-344F-43EF-B773-787B463B2B49}" presName="parentText" presStyleLbl="alignNode1" presStyleIdx="3" presStyleCnt="4" custLinFactNeighborX="-8978" custLinFactNeighborY="16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ED279-CFDE-4521-B72D-A62EE86563F6}" type="pres">
      <dgm:prSet presAssocID="{8826E27E-344F-43EF-B773-787B463B2B4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605EF1-BECE-448C-8475-3F83568254C0}" type="presOf" srcId="{F49650C7-25BB-4895-9171-E167187D96BA}" destId="{7C36CB5A-38E3-42D4-8FE8-569DD73B728E}" srcOrd="0" destOrd="0" presId="urn:microsoft.com/office/officeart/2005/8/layout/chevron2"/>
    <dgm:cxn modelId="{D81BE91E-E297-479C-AD24-2EF6DB214C53}" type="presOf" srcId="{C90A8CC9-ADD8-4E7A-8068-1693683E5D43}" destId="{8C8F7837-1E3A-4905-8608-36809E0B2A79}" srcOrd="0" destOrd="0" presId="urn:microsoft.com/office/officeart/2005/8/layout/chevron2"/>
    <dgm:cxn modelId="{DA093CD1-2D92-4974-BB10-04FB9548C76B}" type="presOf" srcId="{27CA51D4-465F-4F7A-AD22-2DEBD4EA2EC1}" destId="{7453849F-C955-4245-A5CB-1C1CB84C7FBF}" srcOrd="0" destOrd="0" presId="urn:microsoft.com/office/officeart/2005/8/layout/chevron2"/>
    <dgm:cxn modelId="{8C7FD23C-2497-42EC-9C03-691F1D6455E5}" srcId="{06584DDA-2CF5-4204-8685-9B21ACBC40C6}" destId="{DF634C0D-500D-4CED-A454-C4BDF7BCAB71}" srcOrd="0" destOrd="0" parTransId="{6FE97C28-1E99-4214-BDE8-6866066D14FD}" sibTransId="{7D20CEB6-D7DB-415D-B922-F3B15A3FD939}"/>
    <dgm:cxn modelId="{20FAFCD2-92C7-4170-833E-5D6010184A91}" srcId="{F3732164-5C4B-4FAB-9DCB-9B3906713856}" destId="{492BA6B9-F35F-4749-8364-0F1CDA1A9A40}" srcOrd="0" destOrd="0" parTransId="{B2B7C3A0-57E0-4406-800A-DCFA421AA59F}" sibTransId="{F1CB70A7-7B8D-477D-AEA1-DA3BE8B3B437}"/>
    <dgm:cxn modelId="{D282B277-128F-4458-B252-B83F9F6B07D0}" srcId="{8826E27E-344F-43EF-B773-787B463B2B49}" destId="{A260BE17-66C6-49D6-9B15-621E27BB8AA8}" srcOrd="0" destOrd="0" parTransId="{1078FC71-8FD4-4256-A9BA-ED6F38142615}" sibTransId="{938EDE7F-CA4F-4FF4-B6EA-5848C5E06BAA}"/>
    <dgm:cxn modelId="{79B77798-6D70-41D4-ABCF-735018B36739}" srcId="{27CA51D4-465F-4F7A-AD22-2DEBD4EA2EC1}" destId="{8826E27E-344F-43EF-B773-787B463B2B49}" srcOrd="3" destOrd="0" parTransId="{35B7E867-8727-4C5B-B6C3-B074F74049BB}" sibTransId="{10BB08FA-B2CB-4276-B4A1-8E36FB7F9CAA}"/>
    <dgm:cxn modelId="{364C33FC-74A8-47CC-87DB-27D5DA1EF169}" type="presOf" srcId="{DF634C0D-500D-4CED-A454-C4BDF7BCAB71}" destId="{C9A388CF-2E91-4392-AEA0-05BE04FF36A1}" srcOrd="0" destOrd="0" presId="urn:microsoft.com/office/officeart/2005/8/layout/chevron2"/>
    <dgm:cxn modelId="{DE11C0B4-E87B-478E-B1D7-353A96E4730D}" srcId="{27CA51D4-465F-4F7A-AD22-2DEBD4EA2EC1}" destId="{06584DDA-2CF5-4204-8685-9B21ACBC40C6}" srcOrd="1" destOrd="0" parTransId="{3D2964E1-D752-4EBD-8289-FB2A2ED1529E}" sibTransId="{11955AD0-B1EC-4BE5-BA1E-E79A6A6A59FA}"/>
    <dgm:cxn modelId="{A79EA5F1-C3BE-4720-A055-D3C891BC8F64}" type="presOf" srcId="{F3732164-5C4B-4FAB-9DCB-9B3906713856}" destId="{560290B6-6B83-4DE4-A89E-5CD3CB687AB9}" srcOrd="0" destOrd="0" presId="urn:microsoft.com/office/officeart/2005/8/layout/chevron2"/>
    <dgm:cxn modelId="{9250BB84-A3C3-4E56-BDD0-4D57BA678C5C}" srcId="{27CA51D4-465F-4F7A-AD22-2DEBD4EA2EC1}" destId="{F49650C7-25BB-4895-9171-E167187D96BA}" srcOrd="2" destOrd="0" parTransId="{9051F73A-C7D5-4CF0-9CFF-51A88308D725}" sibTransId="{2855286A-57B5-446D-9659-15EB0475D7CB}"/>
    <dgm:cxn modelId="{2138887E-28AD-4A6A-BF19-6542DD84A2FA}" srcId="{27CA51D4-465F-4F7A-AD22-2DEBD4EA2EC1}" destId="{F3732164-5C4B-4FAB-9DCB-9B3906713856}" srcOrd="0" destOrd="0" parTransId="{270DB5FD-8D28-4320-AE5A-A1AD7C587B60}" sibTransId="{5A05B751-E4D0-4F1F-B57A-FCEE3B8D77FE}"/>
    <dgm:cxn modelId="{75F14208-2E97-4C2F-85C7-4D7EA46B350D}" srcId="{F49650C7-25BB-4895-9171-E167187D96BA}" destId="{C90A8CC9-ADD8-4E7A-8068-1693683E5D43}" srcOrd="0" destOrd="0" parTransId="{C3EDBFEE-632C-4E87-9ED2-E4170E61DDC0}" sibTransId="{6D942C8D-CC90-440F-B940-F47015D84FA2}"/>
    <dgm:cxn modelId="{3E671F36-65D9-48D6-A8B4-17335673E050}" type="presOf" srcId="{492BA6B9-F35F-4749-8364-0F1CDA1A9A40}" destId="{02842844-2E50-483D-A5A2-E97785C60DC6}" srcOrd="0" destOrd="0" presId="urn:microsoft.com/office/officeart/2005/8/layout/chevron2"/>
    <dgm:cxn modelId="{D7015677-9258-4B4E-A4D3-28F417D7FD99}" type="presOf" srcId="{06584DDA-2CF5-4204-8685-9B21ACBC40C6}" destId="{68E1EA8D-B99A-4E0F-9DCB-8D07706F38F6}" srcOrd="0" destOrd="0" presId="urn:microsoft.com/office/officeart/2005/8/layout/chevron2"/>
    <dgm:cxn modelId="{D89A20B7-6324-443F-9290-5AD6412AB715}" type="presOf" srcId="{8826E27E-344F-43EF-B773-787B463B2B49}" destId="{A23EC147-C44E-43A2-B9C6-E87BDE80DF58}" srcOrd="0" destOrd="0" presId="urn:microsoft.com/office/officeart/2005/8/layout/chevron2"/>
    <dgm:cxn modelId="{D8188A0F-DFD7-4319-A300-17EBA5863D16}" type="presOf" srcId="{A260BE17-66C6-49D6-9B15-621E27BB8AA8}" destId="{64FED279-CFDE-4521-B72D-A62EE86563F6}" srcOrd="0" destOrd="0" presId="urn:microsoft.com/office/officeart/2005/8/layout/chevron2"/>
    <dgm:cxn modelId="{02CF425C-FBEF-4123-9014-5A001AC30AB6}" type="presParOf" srcId="{7453849F-C955-4245-A5CB-1C1CB84C7FBF}" destId="{7231E4E3-88F0-4A44-91A8-6D496F93623C}" srcOrd="0" destOrd="0" presId="urn:microsoft.com/office/officeart/2005/8/layout/chevron2"/>
    <dgm:cxn modelId="{00813C3C-E680-43D2-ACC6-3A13D377A080}" type="presParOf" srcId="{7231E4E3-88F0-4A44-91A8-6D496F93623C}" destId="{560290B6-6B83-4DE4-A89E-5CD3CB687AB9}" srcOrd="0" destOrd="0" presId="urn:microsoft.com/office/officeart/2005/8/layout/chevron2"/>
    <dgm:cxn modelId="{EABE1B07-C02F-43E6-9107-51F6783A10D1}" type="presParOf" srcId="{7231E4E3-88F0-4A44-91A8-6D496F93623C}" destId="{02842844-2E50-483D-A5A2-E97785C60DC6}" srcOrd="1" destOrd="0" presId="urn:microsoft.com/office/officeart/2005/8/layout/chevron2"/>
    <dgm:cxn modelId="{F7F39AB1-6455-4160-AE94-ECF68C5A889A}" type="presParOf" srcId="{7453849F-C955-4245-A5CB-1C1CB84C7FBF}" destId="{FDF011F1-204D-43E3-AC41-D3D87DDB8B7C}" srcOrd="1" destOrd="0" presId="urn:microsoft.com/office/officeart/2005/8/layout/chevron2"/>
    <dgm:cxn modelId="{02805D45-9945-4791-A2CE-617000EBD599}" type="presParOf" srcId="{7453849F-C955-4245-A5CB-1C1CB84C7FBF}" destId="{7808D10E-FECF-4D7C-897A-0B57914051C5}" srcOrd="2" destOrd="0" presId="urn:microsoft.com/office/officeart/2005/8/layout/chevron2"/>
    <dgm:cxn modelId="{FC9E26A0-B885-4B83-B393-3FDF7A420B66}" type="presParOf" srcId="{7808D10E-FECF-4D7C-897A-0B57914051C5}" destId="{68E1EA8D-B99A-4E0F-9DCB-8D07706F38F6}" srcOrd="0" destOrd="0" presId="urn:microsoft.com/office/officeart/2005/8/layout/chevron2"/>
    <dgm:cxn modelId="{C7F3C462-2C29-43CF-A35D-4CD823A8170E}" type="presParOf" srcId="{7808D10E-FECF-4D7C-897A-0B57914051C5}" destId="{C9A388CF-2E91-4392-AEA0-05BE04FF36A1}" srcOrd="1" destOrd="0" presId="urn:microsoft.com/office/officeart/2005/8/layout/chevron2"/>
    <dgm:cxn modelId="{5C2E8D1F-C863-4AE4-ABED-5150078B2608}" type="presParOf" srcId="{7453849F-C955-4245-A5CB-1C1CB84C7FBF}" destId="{D96B4D19-898E-42AC-A21D-393E52CC9AC6}" srcOrd="3" destOrd="0" presId="urn:microsoft.com/office/officeart/2005/8/layout/chevron2"/>
    <dgm:cxn modelId="{BA2FB2A6-FC60-4F17-A540-3BD9EC6EE7CA}" type="presParOf" srcId="{7453849F-C955-4245-A5CB-1C1CB84C7FBF}" destId="{A0A0FED7-8ECB-42F2-AD3C-F7AFA10E5483}" srcOrd="4" destOrd="0" presId="urn:microsoft.com/office/officeart/2005/8/layout/chevron2"/>
    <dgm:cxn modelId="{C8094C66-13D2-4AAB-BC5B-47BB11600D2A}" type="presParOf" srcId="{A0A0FED7-8ECB-42F2-AD3C-F7AFA10E5483}" destId="{7C36CB5A-38E3-42D4-8FE8-569DD73B728E}" srcOrd="0" destOrd="0" presId="urn:microsoft.com/office/officeart/2005/8/layout/chevron2"/>
    <dgm:cxn modelId="{515B30AE-2717-4A3B-ADC4-0E359D56D471}" type="presParOf" srcId="{A0A0FED7-8ECB-42F2-AD3C-F7AFA10E5483}" destId="{8C8F7837-1E3A-4905-8608-36809E0B2A79}" srcOrd="1" destOrd="0" presId="urn:microsoft.com/office/officeart/2005/8/layout/chevron2"/>
    <dgm:cxn modelId="{2A789C66-8234-4904-BE71-A390A66F5E00}" type="presParOf" srcId="{7453849F-C955-4245-A5CB-1C1CB84C7FBF}" destId="{2E409694-C2FA-4515-8AB5-61C5F31B8F09}" srcOrd="5" destOrd="0" presId="urn:microsoft.com/office/officeart/2005/8/layout/chevron2"/>
    <dgm:cxn modelId="{591AA179-0B09-4C65-8722-4029B45E8BC9}" type="presParOf" srcId="{7453849F-C955-4245-A5CB-1C1CB84C7FBF}" destId="{DD953B3E-1880-482C-BCFA-CD44EBB856E1}" srcOrd="6" destOrd="0" presId="urn:microsoft.com/office/officeart/2005/8/layout/chevron2"/>
    <dgm:cxn modelId="{EAF2F046-EB60-4C71-88A8-EF20045F97FB}" type="presParOf" srcId="{DD953B3E-1880-482C-BCFA-CD44EBB856E1}" destId="{A23EC147-C44E-43A2-B9C6-E87BDE80DF58}" srcOrd="0" destOrd="0" presId="urn:microsoft.com/office/officeart/2005/8/layout/chevron2"/>
    <dgm:cxn modelId="{136B0CE6-4DD1-4ED6-B42A-8F8719EB438E}" type="presParOf" srcId="{DD953B3E-1880-482C-BCFA-CD44EBB856E1}" destId="{64FED279-CFDE-4521-B72D-A62EE86563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290B6-6B83-4DE4-A89E-5CD3CB687AB9}">
      <dsp:nvSpPr>
        <dsp:cNvPr id="0" name=""/>
        <dsp:cNvSpPr/>
      </dsp:nvSpPr>
      <dsp:spPr>
        <a:xfrm rot="5400000">
          <a:off x="-141196" y="143108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1" y="331370"/>
        <a:ext cx="658915" cy="282392"/>
      </dsp:txXfrm>
    </dsp:sp>
    <dsp:sp modelId="{02842844-2E50-483D-A5A2-E97785C60DC6}">
      <dsp:nvSpPr>
        <dsp:cNvPr id="0" name=""/>
        <dsp:cNvSpPr/>
      </dsp:nvSpPr>
      <dsp:spPr>
        <a:xfrm rot="5400000">
          <a:off x="4343986" y="-3703353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входного контроля проектной документации;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40633" y="29868"/>
        <a:ext cx="7988688" cy="552114"/>
      </dsp:txXfrm>
    </dsp:sp>
    <dsp:sp modelId="{68E1EA8D-B99A-4E0F-9DCB-8D07706F38F6}">
      <dsp:nvSpPr>
        <dsp:cNvPr id="0" name=""/>
        <dsp:cNvSpPr/>
      </dsp:nvSpPr>
      <dsp:spPr>
        <a:xfrm rot="5400000">
          <a:off x="-141196" y="932187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1" y="1120449"/>
        <a:ext cx="658915" cy="282392"/>
      </dsp:txXfrm>
    </dsp:sp>
    <dsp:sp modelId="{C9A388CF-2E91-4392-AEA0-05BE04FF36A1}">
      <dsp:nvSpPr>
        <dsp:cNvPr id="0" name=""/>
        <dsp:cNvSpPr/>
      </dsp:nvSpPr>
      <dsp:spPr>
        <a:xfrm rot="5400000">
          <a:off x="4362268" y="-2912362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оперативное планирование, координация, организация и проведение строительного контроля;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8915" y="820859"/>
        <a:ext cx="7988688" cy="552114"/>
      </dsp:txXfrm>
    </dsp:sp>
    <dsp:sp modelId="{7C36CB5A-38E3-42D4-8FE8-569DD73B728E}">
      <dsp:nvSpPr>
        <dsp:cNvPr id="0" name=""/>
        <dsp:cNvSpPr/>
      </dsp:nvSpPr>
      <dsp:spPr>
        <a:xfrm rot="5400000">
          <a:off x="-141196" y="1721265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1" y="1909527"/>
        <a:ext cx="658915" cy="282392"/>
      </dsp:txXfrm>
    </dsp:sp>
    <dsp:sp modelId="{8C8F7837-1E3A-4905-8608-36809E0B2A79}">
      <dsp:nvSpPr>
        <dsp:cNvPr id="0" name=""/>
        <dsp:cNvSpPr/>
      </dsp:nvSpPr>
      <dsp:spPr>
        <a:xfrm rot="5400000">
          <a:off x="4362268" y="-2123283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приемка законченных видов и отдельных этапов работ по строительству с правом подписи соответствующих документов;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58915" y="1609938"/>
        <a:ext cx="7988688" cy="552114"/>
      </dsp:txXfrm>
    </dsp:sp>
    <dsp:sp modelId="{A23EC147-C44E-43A2-B9C6-E87BDE80DF58}">
      <dsp:nvSpPr>
        <dsp:cNvPr id="0" name=""/>
        <dsp:cNvSpPr/>
      </dsp:nvSpPr>
      <dsp:spPr>
        <a:xfrm rot="5400000">
          <a:off x="-141196" y="2512256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1" y="2700518"/>
        <a:ext cx="658915" cy="282392"/>
      </dsp:txXfrm>
    </dsp:sp>
    <dsp:sp modelId="{64FED279-CFDE-4521-B72D-A62EE86563F6}">
      <dsp:nvSpPr>
        <dsp:cNvPr id="0" name=""/>
        <dsp:cNvSpPr/>
      </dsp:nvSpPr>
      <dsp:spPr>
        <a:xfrm rot="5400000">
          <a:off x="4362268" y="-1334205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подписание следующих документов:</a:t>
          </a:r>
          <a:endParaRPr 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58915" y="2399016"/>
        <a:ext cx="7988688" cy="552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33686-63DB-44D5-9343-BF33D920C50F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243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51472-C1F1-45DB-9404-E82C20564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2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7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1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3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2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Много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en-US" dirty="0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0" y="915"/>
            <a:ext cx="9143999" cy="6092381"/>
          </a:xfrm>
          <a:custGeom>
            <a:avLst/>
            <a:gdLst>
              <a:gd name="T0" fmla="*/ 0 w 2976"/>
              <a:gd name="T1" fmla="*/ 2975 h 2975"/>
              <a:gd name="T2" fmla="*/ 0 w 2976"/>
              <a:gd name="T3" fmla="*/ 2975 h 2975"/>
              <a:gd name="T4" fmla="*/ 2976 w 2976"/>
              <a:gd name="T5" fmla="*/ 2975 h 2975"/>
              <a:gd name="T6" fmla="*/ 2976 w 2976"/>
              <a:gd name="T7" fmla="*/ 0 h 2975"/>
              <a:gd name="T8" fmla="*/ 0 w 2976"/>
              <a:gd name="T9" fmla="*/ 0 h 2975"/>
              <a:gd name="T10" fmla="*/ 0 w 2976"/>
              <a:gd name="T11" fmla="*/ 2975 h 2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76" h="2975">
                <a:moveTo>
                  <a:pt x="0" y="2975"/>
                </a:moveTo>
                <a:lnTo>
                  <a:pt x="0" y="2975"/>
                </a:lnTo>
                <a:lnTo>
                  <a:pt x="2976" y="2975"/>
                </a:lnTo>
                <a:lnTo>
                  <a:pt x="2976" y="0"/>
                </a:lnTo>
                <a:lnTo>
                  <a:pt x="0" y="0"/>
                </a:lnTo>
                <a:lnTo>
                  <a:pt x="0" y="2975"/>
                </a:lnTo>
                <a:close/>
              </a:path>
            </a:pathLst>
          </a:custGeom>
          <a:solidFill>
            <a:srgbClr val="FEFEF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u="sng"/>
          </a:p>
        </p:txBody>
      </p:sp>
    </p:spTree>
    <p:extLst>
      <p:ext uri="{BB962C8B-B14F-4D97-AF65-F5344CB8AC3E}">
        <p14:creationId xmlns:p14="http://schemas.microsoft.com/office/powerpoint/2010/main" val="320999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v.krishtal@nostroy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Картинки по запросу строительств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48476"/>
            <a:ext cx="3509912" cy="22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1411288" y="2852738"/>
            <a:ext cx="6626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1" name="Прямоугольник 1"/>
          <p:cNvSpPr>
            <a:spLocks noChangeArrowheads="1"/>
          </p:cNvSpPr>
          <p:nvPr/>
        </p:nvSpPr>
        <p:spPr bwMode="auto">
          <a:xfrm>
            <a:off x="755576" y="3789616"/>
            <a:ext cx="823387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 ходе работы по созданию Национального реестра специалистов в области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None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32" name="TextBox 1"/>
          <p:cNvSpPr txBox="1">
            <a:spLocks noChangeArrowheads="1"/>
          </p:cNvSpPr>
          <p:nvPr/>
        </p:nvSpPr>
        <p:spPr bwMode="auto">
          <a:xfrm>
            <a:off x="5004048" y="6309320"/>
            <a:ext cx="3938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Кришталь Владислав Викторович</a:t>
            </a:r>
            <a:endParaRPr lang="ru-RU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296144" cy="91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7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585751" y="768074"/>
            <a:ext cx="7322924" cy="32137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Специалистам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41175"/>
            <a:ext cx="3733800" cy="333375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043567" y="3149922"/>
            <a:ext cx="2788862" cy="11226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организации должно быть не менее чем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специалиста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месту основной работы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43567" y="1783421"/>
            <a:ext cx="2781241" cy="1122691"/>
          </a:xfrm>
          <a:prstGeom prst="rect">
            <a:avLst/>
          </a:prstGeom>
          <a:solidFill>
            <a:srgbClr val="99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Специалисты должны быть включены в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национальные реестры специалистов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8400" y="1830597"/>
            <a:ext cx="2788862" cy="2499384"/>
          </a:xfrm>
          <a:prstGeom prst="rect">
            <a:avLst/>
          </a:prstGeom>
          <a:solidFill>
            <a:srgbClr val="D4F5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выполнения работ по соответствующему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направлению 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обязанности предусмотрены п.5. ст. 55</a:t>
            </a:r>
            <a:r>
              <a:rPr lang="ru-RU" sz="15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5-1 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1815" y="4898429"/>
            <a:ext cx="8449754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ч. 1 ст. 55</a:t>
            </a:r>
            <a:r>
              <a:rPr lang="ru-RU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5-1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«Специалисты по организации строительства»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РФ: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Специалист по организации строительства - физическое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лицо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которое имеет право осуществлять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 трудовому договору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заключенному с ИП или юридическим лицом,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трудовые функции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организации выполнения работ по строительству, реконструкции, капитального ремонта объекта капитального строительства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должности главного инженера проекта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 сведения о котором включены 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реестр специалистов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области строительства.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0992" y="1101790"/>
            <a:ext cx="907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п.2. ч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 ст. 55.5 «Стандарты и внутренние документы саморегулируемой организации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</a:p>
        </p:txBody>
      </p:sp>
    </p:spTree>
    <p:extLst>
      <p:ext uri="{BB962C8B-B14F-4D97-AF65-F5344CB8AC3E}">
        <p14:creationId xmlns:p14="http://schemas.microsoft.com/office/powerpoint/2010/main" val="6302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16632"/>
            <a:ext cx="7130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обязанности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 по организации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0992" y="6198852"/>
            <a:ext cx="4276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Основание: п.5 ст. 55.5-1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33847618"/>
              </p:ext>
            </p:extLst>
          </p:nvPr>
        </p:nvGraphicFramePr>
        <p:xfrm>
          <a:off x="287016" y="1196752"/>
          <a:ext cx="86774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429309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акта 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приемки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объекта капитального строительства;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объекта требованиям технических регламентов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параметров объекта проектной документации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 требованиям энергетической эффективности и требованиям оснащенности объекта приборами учета используемых энергетических ресурсов;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объекта техническим условиям подключения к сетям</a:t>
            </a:r>
            <a:endParaRPr lang="ru-RU" sz="1400" u="sng" dirty="0"/>
          </a:p>
        </p:txBody>
      </p:sp>
    </p:spTree>
    <p:extLst>
      <p:ext uri="{BB962C8B-B14F-4D97-AF65-F5344CB8AC3E}">
        <p14:creationId xmlns:p14="http://schemas.microsoft.com/office/powerpoint/2010/main" val="25541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742" y="49347"/>
            <a:ext cx="7130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 по организации строительства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3831" y="500197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включения сведений о специалисте в области строительства в Национальный реестр специалистов необходимо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7447"/>
              </p:ext>
            </p:extLst>
          </p:nvPr>
        </p:nvGraphicFramePr>
        <p:xfrm>
          <a:off x="235855" y="1226874"/>
          <a:ext cx="8568952" cy="51057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6768752"/>
                <a:gridCol w="1440160"/>
              </a:tblGrid>
              <a:tr h="25123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Предоставляемый документ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Основание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4F9FC"/>
                    </a:solidFill>
                  </a:tcPr>
                </a:tc>
              </a:tr>
              <a:tr h="27635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Заявление на включение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Национальный реестр специалистов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4F9FC"/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  <a:defRPr/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Копия Диплома о высшем образовании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профессии, специальности или направлению подготовки в области строительства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4F9FC"/>
                    </a:solidFill>
                  </a:tcPr>
                </a:tc>
              </a:tr>
              <a:tr h="8793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Заверенная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выписка из трудовой книжки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подтверждающая: </a:t>
                      </a:r>
                    </a:p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а) наличие стажа работы соответственно в организациях, выполняющих строительство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инженерных должностях не менее чем 3 года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4F9FC"/>
                    </a:solidFill>
                  </a:tcPr>
                </a:tc>
              </a:tr>
              <a:tr h="678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б) наличие общего трудового стажа по профессии, специальности или направлению подготовки в области строительства не менее чем десять лет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8332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Копия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достоверения о повышение квалификации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специалиста по направлению подготовки в области строительства не реже одного раза в 5 лет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4F9FC"/>
                    </a:solidFill>
                  </a:tcPr>
                </a:tc>
              </a:tr>
              <a:tr h="32660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Разрешение на работу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/патент (для иностранных граждан)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4F9FC"/>
                    </a:solidFill>
                  </a:tcPr>
                </a:tc>
              </a:tr>
              <a:tr h="533759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Согласие на обработку персональных данных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ст. 3  Федерального закона № 152-ФЗ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4F9FC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-244767" y="6362286"/>
            <a:ext cx="970554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 направлений подготовки в области строительства готовит Минстрой России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6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167793" cy="83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07803" y="60162"/>
            <a:ext cx="7272808" cy="58664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Перечни направлений подготовки высшего образования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части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раздела «Инженерное дело, технологии и технические науки», которая имеет отношение к архитектуре и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строительству: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536831"/>
              </p:ext>
            </p:extLst>
          </p:nvPr>
        </p:nvGraphicFramePr>
        <p:xfrm>
          <a:off x="138112" y="1768309"/>
          <a:ext cx="8835051" cy="49234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7886"/>
                <a:gridCol w="4976157"/>
                <a:gridCol w="1871008"/>
              </a:tblGrid>
              <a:tr h="528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Коды 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укрупненных групп направлений подготовки.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Коды направлений подготовки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Наименования укрупненных групп направлений подготовки.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Наименования направлений подготовки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Квалификация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/>
                </a:tc>
              </a:tr>
              <a:tr h="1371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07.00.00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АРХИТЕКТУРА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07.03.01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Архитектура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</a:tr>
              <a:tr h="168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07.03.02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Реконструкция и реставрация архитектурного наследия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07.03.03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Дизайн архитектурной среды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07.03.04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Градостроительство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</a:tr>
              <a:tr h="144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08.00.00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ТЕХНИКА И ТЕХНОЛОГИИ СТРОИТЕЛЬСТВА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08.03.01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002060"/>
                    </a:solidFill>
                  </a:tcPr>
                </a:tc>
              </a:tr>
              <a:tr h="1371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Магистратура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07.00.00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АРХИТЕКТУРА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07.04.01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Архитектура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</a:tr>
              <a:tr h="166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07.04.02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Реконструкция и реставрация архитектурного наследия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07.04.03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Дизайн архитектурной среды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07.04.04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Градостроительство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</a:tr>
              <a:tr h="192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08.00.00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ТЕХНИКА И ТЕХНОЛОГИИ СТРОИТЕЛЬСТВА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</a:tr>
              <a:tr h="206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08.04.01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rgbClr val="C00000"/>
                    </a:solidFill>
                  </a:tcPr>
                </a:tc>
              </a:tr>
              <a:tr h="1371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Специалитет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5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08.00.00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ТЕХНИКА И ТЕХНОЛОГИИ СТРОИТЕЛЬСТВА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08.05.01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уникальных зданий и сооружений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Инженер-строитель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08.05.02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Строительство, эксплуатация, восстановление и техническое прикрытие автомобильных дорог, мостов и тоннелей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060" marR="4806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8112" y="1366294"/>
            <a:ext cx="9029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Специальности и направления ВО (Приказ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России от 12.-09.13 №1061)</a:t>
            </a:r>
          </a:p>
        </p:txBody>
      </p:sp>
    </p:spTree>
    <p:extLst>
      <p:ext uri="{BB962C8B-B14F-4D97-AF65-F5344CB8AC3E}">
        <p14:creationId xmlns:p14="http://schemas.microsoft.com/office/powerpoint/2010/main" val="4649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1010414"/>
            <a:ext cx="1396065" cy="10457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35083"/>
            <a:ext cx="7886700" cy="586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программного обеспечения  НРС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6309320"/>
            <a:ext cx="803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может занять от 3 до 6 месяцев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8374" y="2278340"/>
          <a:ext cx="8677777" cy="3874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158"/>
                <a:gridCol w="3648172"/>
                <a:gridCol w="4526447"/>
              </a:tblGrid>
              <a:tr h="15621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часть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Закрытая часть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ФИО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Номер в реестре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осуществляемых работ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Персонифицирующие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данные (дата рождения, СНИЛС)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принятия решения о включении (исключении)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НРС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 образовании, повышении квалификации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Иная информация, в соответствии с регламентом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таж работы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92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Специальный стаж работы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разрешения на работу (для иностранных граждан)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 работодателе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Иная информация (перечень уточняется)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2300" y="1268723"/>
            <a:ext cx="7489281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Разработаны Технические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требования к программному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продукту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1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1628800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ru-RU" alt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Кришталь Владислав Викторович – заместитель директора департамента профессионального образования НОСТРОЙ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v.krishtal@nostroy.ru</a:t>
            </a: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</a:t>
            </a: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8(495</a:t>
            </a:r>
            <a:r>
              <a:rPr lang="en-US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987-31-50 (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доб.</a:t>
            </a: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r>
              <a:rPr lang="en-US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224136" cy="92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стандар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326" y="5333302"/>
            <a:ext cx="2659354" cy="152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76" y="1049012"/>
            <a:ext cx="4781426" cy="703173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81157" y="798628"/>
            <a:ext cx="7322924" cy="32137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цели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372-ФЗ в области кадрового обеспечения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7090" y="1686918"/>
            <a:ext cx="3361308" cy="2000548"/>
          </a:xfrm>
          <a:prstGeom prst="rect">
            <a:avLst/>
          </a:prstGeom>
          <a:solidFill>
            <a:srgbClr val="D4F5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Отследить 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квалифицированных кадров у конкретных строительных организаций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43902" y="1690300"/>
            <a:ext cx="3454202" cy="2000548"/>
          </a:xfrm>
          <a:prstGeom prst="rect">
            <a:avLst/>
          </a:prstGeom>
          <a:solidFill>
            <a:srgbClr val="D4F5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Определить характеристики квалификаций, необходимые работникам для осуществления трудовых функций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090" y="4138914"/>
            <a:ext cx="3361308" cy="132343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и ведение Национального реестра специалистов в области строительства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3902" y="4144296"/>
            <a:ext cx="3371423" cy="132343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утверждение квалификационных стандартов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195736" y="3687752"/>
            <a:ext cx="304282" cy="38932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732240" y="3687752"/>
            <a:ext cx="288032" cy="38932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982" y="5571511"/>
            <a:ext cx="1399507" cy="104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0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76" y="1049012"/>
            <a:ext cx="4781426" cy="703173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81157" y="798628"/>
            <a:ext cx="7322924" cy="32137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Национального реестра специалистов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598011358"/>
              </p:ext>
            </p:extLst>
          </p:nvPr>
        </p:nvGraphicFramePr>
        <p:xfrm>
          <a:off x="395536" y="1556792"/>
          <a:ext cx="8497193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67944" y="5445224"/>
            <a:ext cx="1396065" cy="104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1124" y="249402"/>
            <a:ext cx="67156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нормативный документ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31765" y="1320331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03.07.2016 № 372-ФЗ «О внесении изменений в Градостроительный кодекс Российской Федерации и отдельные законодательные акты Российской Федерации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артинки по запросу федеральный зако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5" y="1320331"/>
            <a:ext cx="1788840" cy="17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771800" y="3109171"/>
            <a:ext cx="5885685" cy="12926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ч. 4-6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ст. 55.5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Стандарты и внутренние документы саморегулируемой организации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653136"/>
            <a:ext cx="5885685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55.5-1. «Специалисты по организации инженерных изысканий, специалисты по организации архитектурно-строительного проектирования,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специалисты по организации строительства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854" y="3588690"/>
            <a:ext cx="2319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стандарты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935" y="515719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реестр специалистов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92852"/>
            <a:ext cx="7560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Квалификационный и профессиональный стандарты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2780929"/>
            <a:ext cx="3471542" cy="3139321"/>
          </a:xfrm>
          <a:prstGeom prst="rect">
            <a:avLst/>
          </a:prstGeom>
          <a:solidFill>
            <a:srgbClr val="E4F9F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квалификации, необходимой работнику для осуществления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определенного вида профессиональной деятельности, в том числе выполнения определенной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трудовой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</a:p>
          <a:p>
            <a:pPr 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3908" y="2780928"/>
            <a:ext cx="3454202" cy="3046988"/>
          </a:xfrm>
          <a:prstGeom prst="rect">
            <a:avLst/>
          </a:prstGeom>
          <a:solidFill>
            <a:srgbClr val="E4F9F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квалификации необходимой работнику для осуществлений трудовых функций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(требуемые уровень знаний и умений, уровень самостоятельности при выполнении трудовой функции, дифференцированные в зависимости от направления деятельности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дифференцированная от вида трудовой деятельности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524" y="1621055"/>
            <a:ext cx="3510594" cy="707886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стандарт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4999" y="1632039"/>
            <a:ext cx="3510594" cy="70788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Квалификационный стандарт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15898" y="6165304"/>
            <a:ext cx="2388795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п. 5 ст. 55.5 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  <a:endParaRPr lang="ru-RU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165304"/>
            <a:ext cx="4572000" cy="367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ст. 195.1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4338443" y="1832762"/>
            <a:ext cx="288032" cy="38932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338443" y="3416351"/>
            <a:ext cx="288032" cy="38932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746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536" y="185067"/>
            <a:ext cx="8907236" cy="58664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подготовке документов для Национального реестра специалистов (НРС)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5" y="1021519"/>
          <a:ext cx="8928990" cy="5644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539"/>
                <a:gridCol w="5485348"/>
                <a:gridCol w="1342356"/>
                <a:gridCol w="1804747"/>
              </a:tblGrid>
              <a:tr h="2736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  <a:tr h="13338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порядка ведения НРС, порядка изменения сведений о специалистах, включенных в НРС; </a:t>
                      </a:r>
                    </a:p>
                    <a:p>
                      <a:pPr algn="l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порядка включения сведений о физическом лице в НРС и их исключения из НРС;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перечня направлений подготовки в области строительства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 2017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Минстрой России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НОСТРОЙ,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НОПРИЗ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  <a:tr h="4893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Разработка Регламентов Национальных Объединений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декабрь 2016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НОСТРОЙ,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НОПРИЗ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  <a:tr h="4807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программного обеспечения НРС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30.04.2017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НОСТРОЙ,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НОПРИЗ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  <a:tr h="3146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Актуализация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азработка профессиональных стандартов «Организатор строительного производства»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комплектов оценочных средств к ним по направлениям подготовки утверждённым Минстроем России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квартал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НОСТРОЙ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  <a:tr h="2736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квалификационных стандартов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01.07.2017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  <a:tr h="9960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заявлений о включении в НРС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01.07.2017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Физ. лица – специалисты по организации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строительства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167793" cy="83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6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37" y="5541450"/>
            <a:ext cx="3115326" cy="1215411"/>
          </a:xfrm>
          <a:prstGeom prst="rect">
            <a:avLst/>
          </a:prstGeom>
          <a:ln w="12700">
            <a:solidFill>
              <a:schemeClr val="dk1"/>
            </a:solidFill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29" y="4463640"/>
            <a:ext cx="3119934" cy="981584"/>
          </a:xfrm>
          <a:prstGeom prst="rect">
            <a:avLst/>
          </a:prstGeom>
          <a:ln w="12700">
            <a:solidFill>
              <a:schemeClr val="dk1"/>
            </a:solidFill>
          </a:ln>
        </p:spPr>
      </p:pic>
      <p:sp>
        <p:nvSpPr>
          <p:cNvPr id="43" name="Прямоугольник 42"/>
          <p:cNvSpPr/>
          <p:nvPr/>
        </p:nvSpPr>
        <p:spPr>
          <a:xfrm>
            <a:off x="227929" y="3335806"/>
            <a:ext cx="3119935" cy="103724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27930" y="1888667"/>
            <a:ext cx="3119934" cy="132168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27929" y="827976"/>
            <a:ext cx="3119935" cy="93437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52867" y="2237158"/>
            <a:ext cx="2733625" cy="3003577"/>
          </a:xfrm>
          <a:prstGeom prst="rect">
            <a:avLst/>
          </a:pr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227929" y="17485"/>
            <a:ext cx="8771513" cy="647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полномочий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http://srovsrok.alloy.ru/media-v29/logos/842c1ac5d5ab6b80fb7142c5abf095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1" y="3402179"/>
            <a:ext cx="1311420" cy="94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rcRect l="34721" r="38525" b="45396"/>
          <a:stretch>
            <a:fillRect/>
          </a:stretch>
        </p:blipFill>
        <p:spPr bwMode="auto">
          <a:xfrm>
            <a:off x="302752" y="1996373"/>
            <a:ext cx="1196427" cy="90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754732" y="903243"/>
            <a:ext cx="2244710" cy="738664"/>
          </a:xfrm>
          <a:prstGeom prst="rect">
            <a:avLst/>
          </a:prstGeom>
          <a:solidFill>
            <a:schemeClr val="bg1"/>
          </a:solidFill>
          <a:ln w="412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01.07.2017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НРС должен быть сформирован </a:t>
            </a:r>
            <a:b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 должны быть утверждены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2" descr="http://velotur.iptv.by/uploads/posts/2012-03/1332244111_1331028513_im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468" y="375600"/>
            <a:ext cx="729791" cy="60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sroportal.ru/media/nopriz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172" y="1979870"/>
            <a:ext cx="1307077" cy="9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e.halilova\Desktop\Логотипы\миснстрой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85" y="921467"/>
            <a:ext cx="1785809" cy="74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929" y="2810928"/>
            <a:ext cx="3173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объединения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30747" y="568749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организации строительства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34302" y="4348148"/>
            <a:ext cx="2568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реестр специалистов (НРС)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://www.ukrinvestcenter.com.ua/wp-content/uploads/2014/01/stroyk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52" y="4516238"/>
            <a:ext cx="1593944" cy="80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614172" y="4594404"/>
            <a:ext cx="1648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– член СРО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511205" y="4537069"/>
            <a:ext cx="2473295" cy="803259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не менее 2 специалистов по организации строительства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495626" y="830443"/>
            <a:ext cx="2801359" cy="931903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Порядок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НРС,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сведений о специалистах, включенных в НРС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направлений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в области строительства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511205" y="1888667"/>
            <a:ext cx="2473295" cy="132168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Ведут НРС, разрабатывают</a:t>
            </a:r>
          </a:p>
          <a:p>
            <a:pPr lvl="0" algn="ctr"/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«Регламент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ведения НРС», «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приема документов от физических лиц по внесению информации в НРС»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506640" y="3335807"/>
            <a:ext cx="2488874" cy="102458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 квалификационные стандарты (КС), дифференцированные в зависимости от направления деятельности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495626" y="5541450"/>
            <a:ext cx="5140439" cy="1215411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внесению в НРС: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строительства;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в строительстве  на инженерных должностях не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чем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трудовой стаж в строительстве  не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чем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лет;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специалиста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раза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лет;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работу (для иностранных граждан)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787896" y="5270073"/>
            <a:ext cx="1462357" cy="460336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КС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791470" y="4138737"/>
            <a:ext cx="1462357" cy="460336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КС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трелка вниз 55"/>
          <p:cNvSpPr/>
          <p:nvPr/>
        </p:nvSpPr>
        <p:spPr>
          <a:xfrm>
            <a:off x="1598254" y="4230676"/>
            <a:ext cx="298442" cy="335547"/>
          </a:xfrm>
          <a:prstGeom prst="downArrow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7" name="Стрелка вниз 56"/>
          <p:cNvSpPr/>
          <p:nvPr/>
        </p:nvSpPr>
        <p:spPr>
          <a:xfrm>
            <a:off x="1553600" y="5340328"/>
            <a:ext cx="298442" cy="335547"/>
          </a:xfrm>
          <a:prstGeom prst="downArrow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cxnSp>
        <p:nvCxnSpPr>
          <p:cNvPr id="40" name="Прямая соединительная линия 39"/>
          <p:cNvCxnSpPr>
            <a:stCxn id="41" idx="3"/>
            <a:endCxn id="49" idx="1"/>
          </p:cNvCxnSpPr>
          <p:nvPr/>
        </p:nvCxnSpPr>
        <p:spPr>
          <a:xfrm>
            <a:off x="3347864" y="1295161"/>
            <a:ext cx="147762" cy="12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2" idx="3"/>
            <a:endCxn id="50" idx="1"/>
          </p:cNvCxnSpPr>
          <p:nvPr/>
        </p:nvCxnSpPr>
        <p:spPr>
          <a:xfrm>
            <a:off x="3347864" y="2549510"/>
            <a:ext cx="1633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347863" y="4941168"/>
            <a:ext cx="1633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347864" y="3861048"/>
            <a:ext cx="1633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336249" y="6114724"/>
            <a:ext cx="1633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15" idx="2"/>
          </p:cNvCxnSpPr>
          <p:nvPr/>
        </p:nvCxnSpPr>
        <p:spPr>
          <a:xfrm flipV="1">
            <a:off x="7618342" y="5240735"/>
            <a:ext cx="1338" cy="3007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50" idx="3"/>
          </p:cNvCxnSpPr>
          <p:nvPr/>
        </p:nvCxnSpPr>
        <p:spPr>
          <a:xfrm flipV="1">
            <a:off x="5984500" y="2548642"/>
            <a:ext cx="268366" cy="8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49" idx="3"/>
          </p:cNvCxnSpPr>
          <p:nvPr/>
        </p:nvCxnSpPr>
        <p:spPr>
          <a:xfrm>
            <a:off x="6296985" y="1296395"/>
            <a:ext cx="723287" cy="940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6" name="Picture 2" descr="http://gigados.ru/wp-content/uploads/2015/06/nste.ru_1.png"/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0" t="10177" r="7923"/>
          <a:stretch/>
        </p:blipFill>
        <p:spPr bwMode="auto">
          <a:xfrm>
            <a:off x="466604" y="5567826"/>
            <a:ext cx="831607" cy="116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AutoShape 8" descr="Картинки по запросу база данны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16208" y="2362182"/>
            <a:ext cx="2466975" cy="1847850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951769" cy="68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3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Прямая со стрелкой 96"/>
          <p:cNvCxnSpPr/>
          <p:nvPr/>
        </p:nvCxnSpPr>
        <p:spPr>
          <a:xfrm flipV="1">
            <a:off x="6084168" y="1224748"/>
            <a:ext cx="0" cy="81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 flipV="1">
            <a:off x="8902422" y="1007569"/>
            <a:ext cx="23320" cy="379027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84168" y="2531566"/>
            <a:ext cx="0" cy="1542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347864" y="2531566"/>
            <a:ext cx="0" cy="1542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347864" y="1224748"/>
            <a:ext cx="0" cy="81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2040924" y="4073975"/>
            <a:ext cx="5178446" cy="584109"/>
          </a:xfrm>
          <a:prstGeom prst="rect">
            <a:avLst/>
          </a:prstGeom>
          <a:solidFill>
            <a:srgbClr val="F7FAD4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«Национальное объединение строителей»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04058" y="2036279"/>
            <a:ext cx="5219253" cy="495287"/>
          </a:xfrm>
          <a:prstGeom prst="rect">
            <a:avLst/>
          </a:prstGeom>
          <a:solidFill>
            <a:srgbClr val="F9FCB6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оценки документов - СРО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227929" y="17485"/>
            <a:ext cx="8771513" cy="647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Предлагаемый порядок действий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http://srovsrok.alloy.ru/media-v29/logos/842c1ac5d5ab6b80fb7142c5abf095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980474"/>
            <a:ext cx="854267" cy="61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http://gigados.ru/wp-content/uploads/2015/06/nste.ru_1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0" t="10177" r="7923"/>
          <a:stretch/>
        </p:blipFill>
        <p:spPr bwMode="auto">
          <a:xfrm>
            <a:off x="1337508" y="728220"/>
            <a:ext cx="371124" cy="51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AutoShape 8" descr="Картинки по запросу база данны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29" y="210981"/>
            <a:ext cx="951769" cy="68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459" y="1394882"/>
            <a:ext cx="459705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Подает заявление на включение в НРС и комплект документов ( в соотв. с п.6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ст.55.5-1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ГрКРФ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837815" y="1394748"/>
            <a:ext cx="391065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Выдает Расписку о приеме документов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11121" y="2579708"/>
            <a:ext cx="39373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 Проверяет полноту и правильность представленных сведений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5575" y="2596684"/>
            <a:ext cx="450158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Формирует заявку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уникальным номером на включение специалиста в НРС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811121" y="3193306"/>
            <a:ext cx="3937343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отсутствии замечаний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направляет оригинал документов в НОСТРОЙ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23912"/>
            <a:ext cx="899706" cy="68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Прямоугольник 60"/>
          <p:cNvSpPr/>
          <p:nvPr/>
        </p:nvSpPr>
        <p:spPr>
          <a:xfrm>
            <a:off x="2000116" y="790389"/>
            <a:ext cx="5219254" cy="434359"/>
          </a:xfrm>
          <a:prstGeom prst="rect">
            <a:avLst/>
          </a:prstGeom>
          <a:solidFill>
            <a:srgbClr val="F7FAD4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 по организации строительства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7235" y="4797843"/>
            <a:ext cx="4573942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7.1. Проводит первичную, визуальную проверку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в деле заявителя (электронные сканы в ПАК).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отсутствии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замечаний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документы акцептуются. Формируется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протокол -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решение о внесении в НРС и присваивании уникального реестрового номера.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Отклонение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в случае предоставления не полного пакета документов или несоответствия представленных документов установленным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требованиям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52346" y="4813231"/>
            <a:ext cx="2254467" cy="1923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7.2. Проверяет достоверность представленных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(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оригиналов) по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факту поступления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подлинников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(сверка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подлинников и документов, размещенных в ПАК и получения ответов на направленные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запросы) </a:t>
            </a:r>
          </a:p>
          <a:p>
            <a:pPr algn="ctr"/>
            <a:endParaRPr lang="ru-RU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2513" y="3195550"/>
            <a:ext cx="450158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При отсутствии замечаний сканирует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комплект документов, размещает в личном кабинете, заверяет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ЭЦП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247982" y="4797843"/>
            <a:ext cx="175146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7.3. Направляет выписку о включении в Национальный реестр специалистов. </a:t>
            </a: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СРО уведомление поступает автоматически через личный кабинет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47864" y="4658084"/>
            <a:ext cx="0" cy="13975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2" idx="3"/>
            <a:endCxn id="20" idx="1"/>
          </p:cNvCxnSpPr>
          <p:nvPr/>
        </p:nvCxnSpPr>
        <p:spPr>
          <a:xfrm>
            <a:off x="4711177" y="5767339"/>
            <a:ext cx="141169" cy="7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0" idx="3"/>
            <a:endCxn id="74" idx="1"/>
          </p:cNvCxnSpPr>
          <p:nvPr/>
        </p:nvCxnSpPr>
        <p:spPr>
          <a:xfrm flipV="1">
            <a:off x="7106813" y="5767339"/>
            <a:ext cx="141169" cy="7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61" idx="3"/>
          </p:cNvCxnSpPr>
          <p:nvPr/>
        </p:nvCxnSpPr>
        <p:spPr>
          <a:xfrm flipH="1">
            <a:off x="7219370" y="1007568"/>
            <a:ext cx="17063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endCxn id="43" idx="3"/>
          </p:cNvCxnSpPr>
          <p:nvPr/>
        </p:nvCxnSpPr>
        <p:spPr>
          <a:xfrm flipH="1">
            <a:off x="7223311" y="2283922"/>
            <a:ext cx="1679111" cy="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" name="Рисунок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49033" y="84531"/>
            <a:ext cx="1042718" cy="7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и по запросу инженер строитель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940" y="2489192"/>
            <a:ext cx="3438591" cy="415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10093" y="215937"/>
            <a:ext cx="68427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ИП и Руководителю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юридического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</a:t>
            </a: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организующему строительство</a:t>
            </a:r>
            <a:endParaRPr lang="ru-RU" sz="24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2335" y="5013176"/>
            <a:ext cx="8436706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случае отсутствия высшего образования в области строительства, допускается прохождение профессиональной переподготовки </a:t>
            </a:r>
          </a:p>
          <a:p>
            <a:pPr lvl="0"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5148" y="2911355"/>
            <a:ext cx="3250023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высшего образования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соответствующего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профиля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58375" y="2911354"/>
            <a:ext cx="3300666" cy="120032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 работы по специальности не менее чем 5 лет </a:t>
            </a: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241644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2200" y="2401217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Стаж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604328"/>
            <a:ext cx="907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п.1. ч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 ст. 55.5 «Стандарты и внутренние документы саморегулируемой организации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</a:p>
        </p:txBody>
      </p:sp>
    </p:spTree>
    <p:extLst>
      <p:ext uri="{BB962C8B-B14F-4D97-AF65-F5344CB8AC3E}">
        <p14:creationId xmlns:p14="http://schemas.microsoft.com/office/powerpoint/2010/main" val="9312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4979</TotalTime>
  <Words>1431</Words>
  <Application>Microsoft Office PowerPoint</Application>
  <PresentationFormat>Экран (4:3)</PresentationFormat>
  <Paragraphs>270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 </vt:lpstr>
      <vt:lpstr> </vt:lpstr>
      <vt:lpstr>Презентация PowerPoint</vt:lpstr>
      <vt:lpstr>Презентация PowerPoint</vt:lpstr>
      <vt:lpstr>Дорожная карта по подготовке документов для Национального реестра специалистов (НРС)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Разработка программного обеспечения  НРС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dk</cp:lastModifiedBy>
  <cp:revision>351</cp:revision>
  <cp:lastPrinted>2017-03-13T08:50:19Z</cp:lastPrinted>
  <dcterms:created xsi:type="dcterms:W3CDTF">2015-04-01T11:10:58Z</dcterms:created>
  <dcterms:modified xsi:type="dcterms:W3CDTF">2017-03-13T08:51:25Z</dcterms:modified>
</cp:coreProperties>
</file>