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6" r:id="rId2"/>
    <p:sldId id="267" r:id="rId3"/>
    <p:sldId id="271" r:id="rId4"/>
    <p:sldId id="276" r:id="rId5"/>
    <p:sldId id="273" r:id="rId6"/>
    <p:sldId id="274" r:id="rId7"/>
    <p:sldId id="277" r:id="rId8"/>
    <p:sldId id="272" r:id="rId9"/>
    <p:sldId id="278" r:id="rId10"/>
    <p:sldId id="258" r:id="rId11"/>
    <p:sldId id="279" r:id="rId12"/>
    <p:sldId id="269" r:id="rId13"/>
    <p:sldId id="282" r:id="rId14"/>
    <p:sldId id="283" r:id="rId15"/>
    <p:sldId id="280" r:id="rId16"/>
    <p:sldId id="262" r:id="rId17"/>
    <p:sldId id="284" r:id="rId18"/>
    <p:sldId id="285" r:id="rId19"/>
    <p:sldId id="286" r:id="rId20"/>
    <p:sldId id="281" r:id="rId21"/>
    <p:sldId id="263" r:id="rId22"/>
    <p:sldId id="268" r:id="rId23"/>
    <p:sldId id="264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DACB3-11A6-47D1-A0C8-11F97EA42C8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35861A-9B64-482B-AC52-AE11E151A8F9}">
      <dgm:prSet phldrT="[Текст]" custT="1"/>
      <dgm:spPr/>
      <dgm:t>
        <a:bodyPr/>
        <a:lstStyle/>
        <a:p>
          <a:r>
            <a:rPr lang="ru-RU" sz="1600" b="1" u="sng" dirty="0" smtClean="0"/>
            <a:t>Размещение средств СРО в банках</a:t>
          </a:r>
          <a:r>
            <a:rPr lang="ru-RU" sz="1300" dirty="0" smtClean="0"/>
            <a:t>, </a:t>
          </a:r>
          <a:br>
            <a:rPr lang="ru-RU" sz="1300" dirty="0" smtClean="0"/>
          </a:br>
          <a:r>
            <a:rPr lang="ru-RU" sz="1100" dirty="0" smtClean="0"/>
            <a:t>требования к которым определены Правительством РФ</a:t>
          </a:r>
          <a:endParaRPr lang="ru-RU" sz="1100" dirty="0"/>
        </a:p>
      </dgm:t>
    </dgm:pt>
    <dgm:pt modelId="{AAAC0F44-B1F1-4236-AA3C-F7BA3316CD91}" type="parTrans" cxnId="{D131C75B-8B19-4029-9B1D-6A0417E8EB7A}">
      <dgm:prSet/>
      <dgm:spPr/>
      <dgm:t>
        <a:bodyPr/>
        <a:lstStyle/>
        <a:p>
          <a:endParaRPr lang="ru-RU"/>
        </a:p>
      </dgm:t>
    </dgm:pt>
    <dgm:pt modelId="{9FC17C0A-6775-48BC-A7D0-0765222F39A9}" type="sibTrans" cxnId="{D131C75B-8B19-4029-9B1D-6A0417E8EB7A}">
      <dgm:prSet/>
      <dgm:spPr/>
      <dgm:t>
        <a:bodyPr/>
        <a:lstStyle/>
        <a:p>
          <a:endParaRPr lang="ru-RU" dirty="0"/>
        </a:p>
      </dgm:t>
    </dgm:pt>
    <dgm:pt modelId="{C63D3E16-7698-4241-A6F5-E76D2DC1A6B9}">
      <dgm:prSet phldrT="[Текст]" custT="1"/>
      <dgm:spPr/>
      <dgm:t>
        <a:bodyPr/>
        <a:lstStyle/>
        <a:p>
          <a:r>
            <a:rPr lang="ru-RU" sz="1600" b="1" u="sng" dirty="0" smtClean="0"/>
            <a:t>Самоопределение членов СРО</a:t>
          </a:r>
          <a:br>
            <a:rPr lang="ru-RU" sz="1600" b="1" u="sng" dirty="0" smtClean="0"/>
          </a:br>
          <a:r>
            <a:rPr lang="ru-RU" sz="1100" dirty="0" smtClean="0"/>
            <a:t> Уведомление о прекращении членства в СРО, в т.ч. с последующим переходом в другую СРО, или о готовности остаться в этой СРО</a:t>
          </a:r>
          <a:endParaRPr lang="ru-RU" sz="1100" dirty="0"/>
        </a:p>
      </dgm:t>
    </dgm:pt>
    <dgm:pt modelId="{51787A3F-A744-4FDF-9342-53875DD27B67}" type="parTrans" cxnId="{2BB5E07A-ED89-467D-94DD-9B38B212C4A5}">
      <dgm:prSet/>
      <dgm:spPr/>
      <dgm:t>
        <a:bodyPr/>
        <a:lstStyle/>
        <a:p>
          <a:endParaRPr lang="ru-RU"/>
        </a:p>
      </dgm:t>
    </dgm:pt>
    <dgm:pt modelId="{7EB0EE64-3F35-4EBE-9619-41E2336F5EF5}" type="sibTrans" cxnId="{2BB5E07A-ED89-467D-94DD-9B38B212C4A5}">
      <dgm:prSet/>
      <dgm:spPr/>
      <dgm:t>
        <a:bodyPr/>
        <a:lstStyle/>
        <a:p>
          <a:endParaRPr lang="ru-RU" dirty="0"/>
        </a:p>
      </dgm:t>
    </dgm:pt>
    <dgm:pt modelId="{BC563E94-8CB4-424B-BB22-F4688DC33ACC}">
      <dgm:prSet phldrT="[Текст]" custT="1"/>
      <dgm:spPr/>
      <dgm:t>
        <a:bodyPr/>
        <a:lstStyle/>
        <a:p>
          <a:r>
            <a:rPr lang="ru-RU" sz="1600" b="1" u="sng" dirty="0" smtClean="0"/>
            <a:t>Проведение общих собраний СРО</a:t>
          </a:r>
          <a:r>
            <a:rPr lang="ru-RU" sz="1100" b="1" u="sng" dirty="0" smtClean="0"/>
            <a:t/>
          </a:r>
          <a:br>
            <a:rPr lang="ru-RU" sz="1100" b="1" u="sng" dirty="0" smtClean="0"/>
          </a:br>
          <a:r>
            <a:rPr lang="ru-RU" sz="1100" dirty="0" smtClean="0"/>
            <a:t> Решения о реорганизации СРО или о формировании комп.фондов СРО в соответствии с новыми требованиями</a:t>
          </a:r>
          <a:endParaRPr lang="ru-RU" sz="1100" dirty="0"/>
        </a:p>
      </dgm:t>
    </dgm:pt>
    <dgm:pt modelId="{1A5D9DFD-3033-4175-BA79-77518C4E620A}" type="parTrans" cxnId="{22B6AA42-BC90-4A97-9429-69DAB6768113}">
      <dgm:prSet/>
      <dgm:spPr/>
      <dgm:t>
        <a:bodyPr/>
        <a:lstStyle/>
        <a:p>
          <a:endParaRPr lang="ru-RU"/>
        </a:p>
      </dgm:t>
    </dgm:pt>
    <dgm:pt modelId="{3FDC4728-1BB2-4873-B40B-71C8AAEE0F62}" type="sibTrans" cxnId="{22B6AA42-BC90-4A97-9429-69DAB6768113}">
      <dgm:prSet/>
      <dgm:spPr/>
      <dgm:t>
        <a:bodyPr/>
        <a:lstStyle/>
        <a:p>
          <a:endParaRPr lang="ru-RU" dirty="0"/>
        </a:p>
      </dgm:t>
    </dgm:pt>
    <dgm:pt modelId="{47435D45-F0FD-4E02-9B8D-66A456DC9E19}">
      <dgm:prSet phldrT="[Текст]" custT="1"/>
      <dgm:spPr/>
      <dgm:t>
        <a:bodyPr/>
        <a:lstStyle/>
        <a:p>
          <a:r>
            <a:rPr lang="ru-RU" sz="1600" b="1" u="sng" dirty="0" smtClean="0"/>
            <a:t>Приведение в соответствие с ГрК документов,  комп.фондов и списка членов  СРО</a:t>
          </a:r>
          <a:endParaRPr lang="ru-RU" sz="1100" dirty="0"/>
        </a:p>
      </dgm:t>
    </dgm:pt>
    <dgm:pt modelId="{7BED59BA-7F3F-427C-95BE-C5174429394E}" type="parTrans" cxnId="{46C30BA1-BA81-4457-BFC8-B426B8666991}">
      <dgm:prSet/>
      <dgm:spPr/>
      <dgm:t>
        <a:bodyPr/>
        <a:lstStyle/>
        <a:p>
          <a:endParaRPr lang="ru-RU"/>
        </a:p>
      </dgm:t>
    </dgm:pt>
    <dgm:pt modelId="{2B253306-0A41-4784-98A9-6FFE1BB3D4DE}" type="sibTrans" cxnId="{46C30BA1-BA81-4457-BFC8-B426B8666991}">
      <dgm:prSet/>
      <dgm:spPr/>
      <dgm:t>
        <a:bodyPr/>
        <a:lstStyle/>
        <a:p>
          <a:endParaRPr lang="ru-RU" dirty="0"/>
        </a:p>
      </dgm:t>
    </dgm:pt>
    <dgm:pt modelId="{9ED6E1B7-5DAA-42F4-BEA1-743B4C3F4E31}">
      <dgm:prSet phldrT="[Текст]" custT="1"/>
      <dgm:spPr/>
      <dgm:t>
        <a:bodyPr/>
        <a:lstStyle/>
        <a:p>
          <a:r>
            <a:rPr lang="ru-RU" sz="1600" b="1" u="sng" dirty="0" smtClean="0"/>
            <a:t>Подача СРО в Ростехнадзор документов для подтверждения статуса</a:t>
          </a:r>
          <a:endParaRPr lang="ru-RU" sz="1600" dirty="0"/>
        </a:p>
      </dgm:t>
    </dgm:pt>
    <dgm:pt modelId="{D75CE291-3E59-4636-845D-EC8A4DD43BD1}" type="parTrans" cxnId="{CAC767F5-F1E8-44CD-B06E-9C68CE037A85}">
      <dgm:prSet/>
      <dgm:spPr/>
      <dgm:t>
        <a:bodyPr/>
        <a:lstStyle/>
        <a:p>
          <a:endParaRPr lang="ru-RU"/>
        </a:p>
      </dgm:t>
    </dgm:pt>
    <dgm:pt modelId="{07EAC17F-4613-431A-9238-E6264E36FD3D}" type="sibTrans" cxnId="{CAC767F5-F1E8-44CD-B06E-9C68CE037A85}">
      <dgm:prSet/>
      <dgm:spPr/>
      <dgm:t>
        <a:bodyPr/>
        <a:lstStyle/>
        <a:p>
          <a:endParaRPr lang="ru-RU" dirty="0"/>
        </a:p>
      </dgm:t>
    </dgm:pt>
    <dgm:pt modelId="{30FE73C2-EB16-43CA-8FFC-1C16F912F49E}">
      <dgm:prSet custT="1"/>
      <dgm:spPr/>
      <dgm:t>
        <a:bodyPr lIns="0" tIns="36000" rIns="0" bIns="36000"/>
        <a:lstStyle/>
        <a:p>
          <a:r>
            <a:rPr lang="ru-RU" sz="1600" b="1" u="sng" dirty="0" smtClean="0"/>
            <a:t>Исключения СРО  Ростехнадзором из реестра в случае </a:t>
          </a:r>
          <a:br>
            <a:rPr lang="ru-RU" sz="1600" b="1" u="sng" dirty="0" smtClean="0"/>
          </a:br>
          <a:r>
            <a:rPr lang="ru-RU" sz="1600" b="1" u="sng" dirty="0" smtClean="0"/>
            <a:t>не подтверждения статуса</a:t>
          </a:r>
          <a:endParaRPr lang="ru-RU" sz="1600" dirty="0"/>
        </a:p>
      </dgm:t>
    </dgm:pt>
    <dgm:pt modelId="{B3DC3E43-856B-4034-8B9A-CE9D6FF6423C}" type="parTrans" cxnId="{72A53800-5C56-4939-83B4-6340BBF3AF57}">
      <dgm:prSet/>
      <dgm:spPr/>
      <dgm:t>
        <a:bodyPr/>
        <a:lstStyle/>
        <a:p>
          <a:endParaRPr lang="ru-RU"/>
        </a:p>
      </dgm:t>
    </dgm:pt>
    <dgm:pt modelId="{CE77FAE3-EDFB-4B4A-BB05-5BEDAE37413C}" type="sibTrans" cxnId="{72A53800-5C56-4939-83B4-6340BBF3AF57}">
      <dgm:prSet/>
      <dgm:spPr/>
      <dgm:t>
        <a:bodyPr/>
        <a:lstStyle/>
        <a:p>
          <a:endParaRPr lang="ru-RU"/>
        </a:p>
      </dgm:t>
    </dgm:pt>
    <dgm:pt modelId="{BB01F319-19E5-4774-B0EB-1FCE655F3A2D}" type="pres">
      <dgm:prSet presAssocID="{936DACB3-11A6-47D1-A0C8-11F97EA42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491E3-5E20-458C-80BE-2405931F35E6}" type="pres">
      <dgm:prSet presAssocID="{0435861A-9B64-482B-AC52-AE11E151A8F9}" presName="node" presStyleLbl="node1" presStyleIdx="0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4BAFF-8650-4CBF-9D27-217AE322AD7B}" type="pres">
      <dgm:prSet presAssocID="{9FC17C0A-6775-48BC-A7D0-0765222F39A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616DF4-B58E-4323-879D-40DA4F427F35}" type="pres">
      <dgm:prSet presAssocID="{9FC17C0A-6775-48BC-A7D0-0765222F39A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9EDAA60-BB61-4E2F-9326-7174B1AE5756}" type="pres">
      <dgm:prSet presAssocID="{C63D3E16-7698-4241-A6F5-E76D2DC1A6B9}" presName="node" presStyleLbl="node1" presStyleIdx="1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7284F-F6A6-4B7A-880A-8B1833F40508}" type="pres">
      <dgm:prSet presAssocID="{7EB0EE64-3F35-4EBE-9619-41E2336F5EF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91F196E-9241-4305-8D32-C23CC42FB2F5}" type="pres">
      <dgm:prSet presAssocID="{7EB0EE64-3F35-4EBE-9619-41E2336F5EF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F791769-DBA8-435F-B6E8-6CFAC06254B6}" type="pres">
      <dgm:prSet presAssocID="{BC563E94-8CB4-424B-BB22-F4688DC33A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74854-37BA-4E15-B900-C5623F356581}" type="pres">
      <dgm:prSet presAssocID="{3FDC4728-1BB2-4873-B40B-71C8AAEE0F62}" presName="sibTrans" presStyleLbl="sibTrans2D1" presStyleIdx="2" presStyleCnt="5" custLinFactX="68884" custLinFactNeighborX="100000" custLinFactNeighborY="-3827"/>
      <dgm:spPr/>
      <dgm:t>
        <a:bodyPr/>
        <a:lstStyle/>
        <a:p>
          <a:endParaRPr lang="ru-RU"/>
        </a:p>
      </dgm:t>
    </dgm:pt>
    <dgm:pt modelId="{7421CEC1-3124-4565-8731-7B03881379FB}" type="pres">
      <dgm:prSet presAssocID="{3FDC4728-1BB2-4873-B40B-71C8AAEE0F6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6399C44-6095-44DA-A2BD-FCFBC4664C28}" type="pres">
      <dgm:prSet presAssocID="{47435D45-F0FD-4E02-9B8D-66A456DC9E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2F24E-0FA4-49D9-B5BF-2782FC2D883E}" type="pres">
      <dgm:prSet presAssocID="{2B253306-0A41-4784-98A9-6FFE1BB3D4D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9FC3996-0495-4431-B687-77D9B5FEEF11}" type="pres">
      <dgm:prSet presAssocID="{2B253306-0A41-4784-98A9-6FFE1BB3D4D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D15649D-8884-4589-A88C-D4673A0E710D}" type="pres">
      <dgm:prSet presAssocID="{9ED6E1B7-5DAA-42F4-BEA1-743B4C3F4E31}" presName="node" presStyleLbl="node1" presStyleIdx="4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492A9-5D2E-48DF-97F4-AF56F2E42D80}" type="pres">
      <dgm:prSet presAssocID="{07EAC17F-4613-431A-9238-E6264E36FD3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D350AB2-86B6-4CB2-83BC-70EE4BD3116B}" type="pres">
      <dgm:prSet presAssocID="{07EAC17F-4613-431A-9238-E6264E36FD3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2B0CAA8-E2EB-45B1-91A5-8DAA501FA17C}" type="pres">
      <dgm:prSet presAssocID="{30FE73C2-EB16-43CA-8FFC-1C16F912F49E}" presName="node" presStyleLbl="node1" presStyleIdx="5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ABD7C8-399A-4AEF-BB7B-925B8AD65150}" type="presOf" srcId="{9FC17C0A-6775-48BC-A7D0-0765222F39A9}" destId="{AC616DF4-B58E-4323-879D-40DA4F427F35}" srcOrd="1" destOrd="0" presId="urn:microsoft.com/office/officeart/2005/8/layout/process5"/>
    <dgm:cxn modelId="{9ADE7FE1-A293-495E-81B4-CB573B26C564}" type="presOf" srcId="{07EAC17F-4613-431A-9238-E6264E36FD3D}" destId="{4D350AB2-86B6-4CB2-83BC-70EE4BD3116B}" srcOrd="1" destOrd="0" presId="urn:microsoft.com/office/officeart/2005/8/layout/process5"/>
    <dgm:cxn modelId="{C7E15805-C312-4E59-9D43-F2FC69D13480}" type="presOf" srcId="{9ED6E1B7-5DAA-42F4-BEA1-743B4C3F4E31}" destId="{BD15649D-8884-4589-A88C-D4673A0E710D}" srcOrd="0" destOrd="0" presId="urn:microsoft.com/office/officeart/2005/8/layout/process5"/>
    <dgm:cxn modelId="{BCD2507C-8235-4482-BBC0-9CBDF661120D}" type="presOf" srcId="{BC563E94-8CB4-424B-BB22-F4688DC33ACC}" destId="{BF791769-DBA8-435F-B6E8-6CFAC06254B6}" srcOrd="0" destOrd="0" presId="urn:microsoft.com/office/officeart/2005/8/layout/process5"/>
    <dgm:cxn modelId="{6E025AB6-4F8B-47F4-8E59-B3272953737E}" type="presOf" srcId="{2B253306-0A41-4784-98A9-6FFE1BB3D4DE}" destId="{99FC3996-0495-4431-B687-77D9B5FEEF11}" srcOrd="1" destOrd="0" presId="urn:microsoft.com/office/officeart/2005/8/layout/process5"/>
    <dgm:cxn modelId="{22B6AA42-BC90-4A97-9429-69DAB6768113}" srcId="{936DACB3-11A6-47D1-A0C8-11F97EA42C8C}" destId="{BC563E94-8CB4-424B-BB22-F4688DC33ACC}" srcOrd="2" destOrd="0" parTransId="{1A5D9DFD-3033-4175-BA79-77518C4E620A}" sibTransId="{3FDC4728-1BB2-4873-B40B-71C8AAEE0F62}"/>
    <dgm:cxn modelId="{BFF11B89-4146-40BE-92CE-042F7F85508E}" type="presOf" srcId="{3FDC4728-1BB2-4873-B40B-71C8AAEE0F62}" destId="{7421CEC1-3124-4565-8731-7B03881379FB}" srcOrd="1" destOrd="0" presId="urn:microsoft.com/office/officeart/2005/8/layout/process5"/>
    <dgm:cxn modelId="{CAC767F5-F1E8-44CD-B06E-9C68CE037A85}" srcId="{936DACB3-11A6-47D1-A0C8-11F97EA42C8C}" destId="{9ED6E1B7-5DAA-42F4-BEA1-743B4C3F4E31}" srcOrd="4" destOrd="0" parTransId="{D75CE291-3E59-4636-845D-EC8A4DD43BD1}" sibTransId="{07EAC17F-4613-431A-9238-E6264E36FD3D}"/>
    <dgm:cxn modelId="{2A628BF6-E477-4609-AC05-C14AAB15DE8A}" type="presOf" srcId="{2B253306-0A41-4784-98A9-6FFE1BB3D4DE}" destId="{8EE2F24E-0FA4-49D9-B5BF-2782FC2D883E}" srcOrd="0" destOrd="0" presId="urn:microsoft.com/office/officeart/2005/8/layout/process5"/>
    <dgm:cxn modelId="{96897FBF-5C79-48B7-9DA8-3DB622E95C78}" type="presOf" srcId="{7EB0EE64-3F35-4EBE-9619-41E2336F5EF5}" destId="{091F196E-9241-4305-8D32-C23CC42FB2F5}" srcOrd="1" destOrd="0" presId="urn:microsoft.com/office/officeart/2005/8/layout/process5"/>
    <dgm:cxn modelId="{51CC236E-0F47-4BE3-8516-3B03F4E91829}" type="presOf" srcId="{C63D3E16-7698-4241-A6F5-E76D2DC1A6B9}" destId="{19EDAA60-BB61-4E2F-9326-7174B1AE5756}" srcOrd="0" destOrd="0" presId="urn:microsoft.com/office/officeart/2005/8/layout/process5"/>
    <dgm:cxn modelId="{337B4145-941B-47FC-B283-F3CDA8A7B6BD}" type="presOf" srcId="{9FC17C0A-6775-48BC-A7D0-0765222F39A9}" destId="{08B4BAFF-8650-4CBF-9D27-217AE322AD7B}" srcOrd="0" destOrd="0" presId="urn:microsoft.com/office/officeart/2005/8/layout/process5"/>
    <dgm:cxn modelId="{84143CBD-1564-423E-96F9-43906B234EBE}" type="presOf" srcId="{07EAC17F-4613-431A-9238-E6264E36FD3D}" destId="{F22492A9-5D2E-48DF-97F4-AF56F2E42D80}" srcOrd="0" destOrd="0" presId="urn:microsoft.com/office/officeart/2005/8/layout/process5"/>
    <dgm:cxn modelId="{46C30BA1-BA81-4457-BFC8-B426B8666991}" srcId="{936DACB3-11A6-47D1-A0C8-11F97EA42C8C}" destId="{47435D45-F0FD-4E02-9B8D-66A456DC9E19}" srcOrd="3" destOrd="0" parTransId="{7BED59BA-7F3F-427C-95BE-C5174429394E}" sibTransId="{2B253306-0A41-4784-98A9-6FFE1BB3D4DE}"/>
    <dgm:cxn modelId="{4EA29945-DF6A-4A0D-813D-C73F5A12FE20}" type="presOf" srcId="{30FE73C2-EB16-43CA-8FFC-1C16F912F49E}" destId="{42B0CAA8-E2EB-45B1-91A5-8DAA501FA17C}" srcOrd="0" destOrd="0" presId="urn:microsoft.com/office/officeart/2005/8/layout/process5"/>
    <dgm:cxn modelId="{72A53800-5C56-4939-83B4-6340BBF3AF57}" srcId="{936DACB3-11A6-47D1-A0C8-11F97EA42C8C}" destId="{30FE73C2-EB16-43CA-8FFC-1C16F912F49E}" srcOrd="5" destOrd="0" parTransId="{B3DC3E43-856B-4034-8B9A-CE9D6FF6423C}" sibTransId="{CE77FAE3-EDFB-4B4A-BB05-5BEDAE37413C}"/>
    <dgm:cxn modelId="{43DF6790-0648-4E9B-A2C7-A6B5DCC1ED28}" type="presOf" srcId="{0435861A-9B64-482B-AC52-AE11E151A8F9}" destId="{DAE491E3-5E20-458C-80BE-2405931F35E6}" srcOrd="0" destOrd="0" presId="urn:microsoft.com/office/officeart/2005/8/layout/process5"/>
    <dgm:cxn modelId="{25D0408A-0FCD-43FA-A93B-459CC6D570D2}" type="presOf" srcId="{47435D45-F0FD-4E02-9B8D-66A456DC9E19}" destId="{76399C44-6095-44DA-A2BD-FCFBC4664C28}" srcOrd="0" destOrd="0" presId="urn:microsoft.com/office/officeart/2005/8/layout/process5"/>
    <dgm:cxn modelId="{65BAB9E4-E025-488C-B292-2ADE2A65B3D6}" type="presOf" srcId="{7EB0EE64-3F35-4EBE-9619-41E2336F5EF5}" destId="{F597284F-F6A6-4B7A-880A-8B1833F40508}" srcOrd="0" destOrd="0" presId="urn:microsoft.com/office/officeart/2005/8/layout/process5"/>
    <dgm:cxn modelId="{D131C75B-8B19-4029-9B1D-6A0417E8EB7A}" srcId="{936DACB3-11A6-47D1-A0C8-11F97EA42C8C}" destId="{0435861A-9B64-482B-AC52-AE11E151A8F9}" srcOrd="0" destOrd="0" parTransId="{AAAC0F44-B1F1-4236-AA3C-F7BA3316CD91}" sibTransId="{9FC17C0A-6775-48BC-A7D0-0765222F39A9}"/>
    <dgm:cxn modelId="{149254B6-9CFC-47B6-8C22-C3BBFBD24110}" type="presOf" srcId="{3FDC4728-1BB2-4873-B40B-71C8AAEE0F62}" destId="{38574854-37BA-4E15-B900-C5623F356581}" srcOrd="0" destOrd="0" presId="urn:microsoft.com/office/officeart/2005/8/layout/process5"/>
    <dgm:cxn modelId="{2BB5E07A-ED89-467D-94DD-9B38B212C4A5}" srcId="{936DACB3-11A6-47D1-A0C8-11F97EA42C8C}" destId="{C63D3E16-7698-4241-A6F5-E76D2DC1A6B9}" srcOrd="1" destOrd="0" parTransId="{51787A3F-A744-4FDF-9342-53875DD27B67}" sibTransId="{7EB0EE64-3F35-4EBE-9619-41E2336F5EF5}"/>
    <dgm:cxn modelId="{E0FE2C88-CE8F-474D-A5D5-2C00676200D1}" type="presOf" srcId="{936DACB3-11A6-47D1-A0C8-11F97EA42C8C}" destId="{BB01F319-19E5-4774-B0EB-1FCE655F3A2D}" srcOrd="0" destOrd="0" presId="urn:microsoft.com/office/officeart/2005/8/layout/process5"/>
    <dgm:cxn modelId="{5A7520C6-8F42-4C95-977A-014A0B08E2F4}" type="presParOf" srcId="{BB01F319-19E5-4774-B0EB-1FCE655F3A2D}" destId="{DAE491E3-5E20-458C-80BE-2405931F35E6}" srcOrd="0" destOrd="0" presId="urn:microsoft.com/office/officeart/2005/8/layout/process5"/>
    <dgm:cxn modelId="{80C7405D-EE0A-421F-BCDB-37F8BF2B34F1}" type="presParOf" srcId="{BB01F319-19E5-4774-B0EB-1FCE655F3A2D}" destId="{08B4BAFF-8650-4CBF-9D27-217AE322AD7B}" srcOrd="1" destOrd="0" presId="urn:microsoft.com/office/officeart/2005/8/layout/process5"/>
    <dgm:cxn modelId="{7C65C89F-DE1A-440A-8253-2C89BE7D79B1}" type="presParOf" srcId="{08B4BAFF-8650-4CBF-9D27-217AE322AD7B}" destId="{AC616DF4-B58E-4323-879D-40DA4F427F35}" srcOrd="0" destOrd="0" presId="urn:microsoft.com/office/officeart/2005/8/layout/process5"/>
    <dgm:cxn modelId="{2B714F6B-E76F-4D4B-A228-69165C6F13B8}" type="presParOf" srcId="{BB01F319-19E5-4774-B0EB-1FCE655F3A2D}" destId="{19EDAA60-BB61-4E2F-9326-7174B1AE5756}" srcOrd="2" destOrd="0" presId="urn:microsoft.com/office/officeart/2005/8/layout/process5"/>
    <dgm:cxn modelId="{4117BCF7-59F7-4BDA-A9C9-F1A0690CA1FC}" type="presParOf" srcId="{BB01F319-19E5-4774-B0EB-1FCE655F3A2D}" destId="{F597284F-F6A6-4B7A-880A-8B1833F40508}" srcOrd="3" destOrd="0" presId="urn:microsoft.com/office/officeart/2005/8/layout/process5"/>
    <dgm:cxn modelId="{0B54CB74-FBD7-4710-89EC-67D6D25A0607}" type="presParOf" srcId="{F597284F-F6A6-4B7A-880A-8B1833F40508}" destId="{091F196E-9241-4305-8D32-C23CC42FB2F5}" srcOrd="0" destOrd="0" presId="urn:microsoft.com/office/officeart/2005/8/layout/process5"/>
    <dgm:cxn modelId="{EB8D7287-EC1B-412B-B785-620C32971E0A}" type="presParOf" srcId="{BB01F319-19E5-4774-B0EB-1FCE655F3A2D}" destId="{BF791769-DBA8-435F-B6E8-6CFAC06254B6}" srcOrd="4" destOrd="0" presId="urn:microsoft.com/office/officeart/2005/8/layout/process5"/>
    <dgm:cxn modelId="{77BFC3CF-B6E3-4EA3-B119-01F4A588E900}" type="presParOf" srcId="{BB01F319-19E5-4774-B0EB-1FCE655F3A2D}" destId="{38574854-37BA-4E15-B900-C5623F356581}" srcOrd="5" destOrd="0" presId="urn:microsoft.com/office/officeart/2005/8/layout/process5"/>
    <dgm:cxn modelId="{4FF08066-CB9F-4BAF-942C-E467EE852E61}" type="presParOf" srcId="{38574854-37BA-4E15-B900-C5623F356581}" destId="{7421CEC1-3124-4565-8731-7B03881379FB}" srcOrd="0" destOrd="0" presId="urn:microsoft.com/office/officeart/2005/8/layout/process5"/>
    <dgm:cxn modelId="{5FA63020-2865-4C3E-918C-6474B3F7F6C5}" type="presParOf" srcId="{BB01F319-19E5-4774-B0EB-1FCE655F3A2D}" destId="{76399C44-6095-44DA-A2BD-FCFBC4664C28}" srcOrd="6" destOrd="0" presId="urn:microsoft.com/office/officeart/2005/8/layout/process5"/>
    <dgm:cxn modelId="{A7954D47-C473-4D7D-8298-9147138D5BD9}" type="presParOf" srcId="{BB01F319-19E5-4774-B0EB-1FCE655F3A2D}" destId="{8EE2F24E-0FA4-49D9-B5BF-2782FC2D883E}" srcOrd="7" destOrd="0" presId="urn:microsoft.com/office/officeart/2005/8/layout/process5"/>
    <dgm:cxn modelId="{97602DF7-FF32-4FFB-BB09-A736E9A0685A}" type="presParOf" srcId="{8EE2F24E-0FA4-49D9-B5BF-2782FC2D883E}" destId="{99FC3996-0495-4431-B687-77D9B5FEEF11}" srcOrd="0" destOrd="0" presId="urn:microsoft.com/office/officeart/2005/8/layout/process5"/>
    <dgm:cxn modelId="{48F3E51E-589F-4E99-BEB3-1002F48C2BFA}" type="presParOf" srcId="{BB01F319-19E5-4774-B0EB-1FCE655F3A2D}" destId="{BD15649D-8884-4589-A88C-D4673A0E710D}" srcOrd="8" destOrd="0" presId="urn:microsoft.com/office/officeart/2005/8/layout/process5"/>
    <dgm:cxn modelId="{16DC108A-CB35-4DDF-8806-FAEAEBCFB151}" type="presParOf" srcId="{BB01F319-19E5-4774-B0EB-1FCE655F3A2D}" destId="{F22492A9-5D2E-48DF-97F4-AF56F2E42D80}" srcOrd="9" destOrd="0" presId="urn:microsoft.com/office/officeart/2005/8/layout/process5"/>
    <dgm:cxn modelId="{449B809A-EA7F-4878-BEFD-D91018E926A4}" type="presParOf" srcId="{F22492A9-5D2E-48DF-97F4-AF56F2E42D80}" destId="{4D350AB2-86B6-4CB2-83BC-70EE4BD3116B}" srcOrd="0" destOrd="0" presId="urn:microsoft.com/office/officeart/2005/8/layout/process5"/>
    <dgm:cxn modelId="{AB18C236-D695-467B-9B1D-F1D0B6A696C9}" type="presParOf" srcId="{BB01F319-19E5-4774-B0EB-1FCE655F3A2D}" destId="{42B0CAA8-E2EB-45B1-91A5-8DAA501FA17C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491E3-5E20-458C-80BE-2405931F35E6}">
      <dsp:nvSpPr>
        <dsp:cNvPr id="0" name=""/>
        <dsp:cNvSpPr/>
      </dsp:nvSpPr>
      <dsp:spPr>
        <a:xfrm>
          <a:off x="439954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Размещение средств СРО в банках</a:t>
          </a:r>
          <a:r>
            <a:rPr lang="ru-RU" sz="1300" kern="1200" dirty="0" smtClean="0"/>
            <a:t>, </a:t>
          </a:r>
          <a:br>
            <a:rPr lang="ru-RU" sz="1300" kern="1200" dirty="0" smtClean="0"/>
          </a:br>
          <a:r>
            <a:rPr lang="ru-RU" sz="1100" kern="1200" dirty="0" smtClean="0"/>
            <a:t>требования к которым определены Правительством РФ</a:t>
          </a:r>
          <a:endParaRPr lang="ru-RU" sz="1100" kern="1200" dirty="0"/>
        </a:p>
      </dsp:txBody>
      <dsp:txXfrm>
        <a:off x="477946" y="571471"/>
        <a:ext cx="2085893" cy="1221142"/>
      </dsp:txXfrm>
    </dsp:sp>
    <dsp:sp modelId="{08B4BAFF-8650-4CBF-9D27-217AE322AD7B}">
      <dsp:nvSpPr>
        <dsp:cNvPr id="0" name=""/>
        <dsp:cNvSpPr/>
      </dsp:nvSpPr>
      <dsp:spPr>
        <a:xfrm>
          <a:off x="2744225" y="913970"/>
          <a:ext cx="343039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744225" y="1021199"/>
        <a:ext cx="240127" cy="321687"/>
      </dsp:txXfrm>
    </dsp:sp>
    <dsp:sp modelId="{19EDAA60-BB61-4E2F-9326-7174B1AE5756}">
      <dsp:nvSpPr>
        <dsp:cNvPr id="0" name=""/>
        <dsp:cNvSpPr/>
      </dsp:nvSpPr>
      <dsp:spPr>
        <a:xfrm>
          <a:off x="3249076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Самоопределение членов СРО</a:t>
          </a:r>
          <a:br>
            <a:rPr lang="ru-RU" sz="1600" b="1" u="sng" kern="1200" dirty="0" smtClean="0"/>
          </a:br>
          <a:r>
            <a:rPr lang="ru-RU" sz="1100" kern="1200" dirty="0" smtClean="0"/>
            <a:t> Уведомление о прекращении членства в СРО, в т.ч. с последующим переходом в другую СРО, или о готовности остаться в этой СРО</a:t>
          </a:r>
          <a:endParaRPr lang="ru-RU" sz="1100" kern="1200" dirty="0"/>
        </a:p>
      </dsp:txBody>
      <dsp:txXfrm>
        <a:off x="3287068" y="571471"/>
        <a:ext cx="2085893" cy="1221142"/>
      </dsp:txXfrm>
    </dsp:sp>
    <dsp:sp modelId="{F597284F-F6A6-4B7A-880A-8B1833F40508}">
      <dsp:nvSpPr>
        <dsp:cNvPr id="0" name=""/>
        <dsp:cNvSpPr/>
      </dsp:nvSpPr>
      <dsp:spPr>
        <a:xfrm>
          <a:off x="5553851" y="913970"/>
          <a:ext cx="344254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553851" y="1021199"/>
        <a:ext cx="240978" cy="321687"/>
      </dsp:txXfrm>
    </dsp:sp>
    <dsp:sp modelId="{BF791769-DBA8-435F-B6E8-6CFAC06254B6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Проведение общих собраний СРО</a:t>
          </a:r>
          <a:r>
            <a:rPr lang="ru-RU" sz="1100" b="1" u="sng" kern="1200" dirty="0" smtClean="0"/>
            <a:t/>
          </a:r>
          <a:br>
            <a:rPr lang="ru-RU" sz="1100" b="1" u="sng" kern="1200" dirty="0" smtClean="0"/>
          </a:br>
          <a:r>
            <a:rPr lang="ru-RU" sz="1100" kern="1200" dirty="0" smtClean="0"/>
            <a:t> Решения о реорганизации СРО или о формировании комп.фондов СРО в соответствии с новыми требованиями</a:t>
          </a:r>
          <a:endParaRPr lang="ru-RU" sz="1100" kern="1200" dirty="0"/>
        </a:p>
      </dsp:txBody>
      <dsp:txXfrm>
        <a:off x="6098481" y="571471"/>
        <a:ext cx="2085893" cy="1221142"/>
      </dsp:txXfrm>
    </dsp:sp>
    <dsp:sp modelId="{38574854-37BA-4E15-B900-C5623F356581}">
      <dsp:nvSpPr>
        <dsp:cNvPr id="0" name=""/>
        <dsp:cNvSpPr/>
      </dsp:nvSpPr>
      <dsp:spPr>
        <a:xfrm rot="5400000">
          <a:off x="7686295" y="196141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7754611" y="2000333"/>
        <a:ext cx="321687" cy="320822"/>
      </dsp:txXfrm>
    </dsp:sp>
    <dsp:sp modelId="{76399C44-6095-44DA-A2BD-FCFBC4664C28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Приведение в соответствие с ГрК документов,  комп.фондов и списка членов  СРО</a:t>
          </a:r>
          <a:endParaRPr lang="ru-RU" sz="1100" kern="1200" dirty="0"/>
        </a:p>
      </dsp:txBody>
      <dsp:txXfrm>
        <a:off x="6098481" y="2733348"/>
        <a:ext cx="2085893" cy="1221142"/>
      </dsp:txXfrm>
    </dsp:sp>
    <dsp:sp modelId="{8EE2F24E-0FA4-49D9-B5BF-2782FC2D883E}">
      <dsp:nvSpPr>
        <dsp:cNvPr id="0" name=""/>
        <dsp:cNvSpPr/>
      </dsp:nvSpPr>
      <dsp:spPr>
        <a:xfrm rot="10800000">
          <a:off x="5573337" y="3075847"/>
          <a:ext cx="344254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5676613" y="3183076"/>
        <a:ext cx="240978" cy="321687"/>
      </dsp:txXfrm>
    </dsp:sp>
    <dsp:sp modelId="{BD15649D-8884-4589-A88C-D4673A0E710D}">
      <dsp:nvSpPr>
        <dsp:cNvPr id="0" name=""/>
        <dsp:cNvSpPr/>
      </dsp:nvSpPr>
      <dsp:spPr>
        <a:xfrm>
          <a:off x="3249076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Подача СРО в Ростехнадзор документов для подтверждения статуса</a:t>
          </a:r>
          <a:endParaRPr lang="ru-RU" sz="1600" kern="1200" dirty="0"/>
        </a:p>
      </dsp:txBody>
      <dsp:txXfrm>
        <a:off x="3287068" y="2733348"/>
        <a:ext cx="2085893" cy="1221142"/>
      </dsp:txXfrm>
    </dsp:sp>
    <dsp:sp modelId="{F22492A9-5D2E-48DF-97F4-AF56F2E42D80}">
      <dsp:nvSpPr>
        <dsp:cNvPr id="0" name=""/>
        <dsp:cNvSpPr/>
      </dsp:nvSpPr>
      <dsp:spPr>
        <a:xfrm rot="10800000">
          <a:off x="2763642" y="3075847"/>
          <a:ext cx="343039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866554" y="3183076"/>
        <a:ext cx="240127" cy="321687"/>
      </dsp:txXfrm>
    </dsp:sp>
    <dsp:sp modelId="{42B0CAA8-E2EB-45B1-91A5-8DAA501FA17C}">
      <dsp:nvSpPr>
        <dsp:cNvPr id="0" name=""/>
        <dsp:cNvSpPr/>
      </dsp:nvSpPr>
      <dsp:spPr>
        <a:xfrm>
          <a:off x="439954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Исключения СРО  Ростехнадзором из реестра в случае </a:t>
          </a:r>
          <a:br>
            <a:rPr lang="ru-RU" sz="1600" b="1" u="sng" kern="1200" dirty="0" smtClean="0"/>
          </a:br>
          <a:r>
            <a:rPr lang="ru-RU" sz="1600" b="1" u="sng" kern="1200" dirty="0" smtClean="0"/>
            <a:t>не подтверждения статуса</a:t>
          </a:r>
          <a:endParaRPr lang="ru-RU" sz="1600" kern="1200" dirty="0"/>
        </a:p>
      </dsp:txBody>
      <dsp:txXfrm>
        <a:off x="477946" y="273334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E13A4-CA97-4B54-9B6E-356C024AF2AD}" type="datetimeFigureOut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B54B-CC05-42D9-BF3F-F0028981BC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60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505AE-50F3-413B-A689-36691549019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44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505AE-50F3-413B-A689-36691549019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33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36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36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5333-4A42-4BC6-A2C6-4C921CC4728A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7675-7D41-4C35-9D0D-98A310DF425B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2D10-A05F-4939-AFE3-0A51A3EBC08A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Много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en-US" dirty="0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0" y="915"/>
            <a:ext cx="9143999" cy="6092381"/>
          </a:xfrm>
          <a:custGeom>
            <a:avLst/>
            <a:gdLst>
              <a:gd name="T0" fmla="*/ 0 w 2976"/>
              <a:gd name="T1" fmla="*/ 2975 h 2975"/>
              <a:gd name="T2" fmla="*/ 0 w 2976"/>
              <a:gd name="T3" fmla="*/ 2975 h 2975"/>
              <a:gd name="T4" fmla="*/ 2976 w 2976"/>
              <a:gd name="T5" fmla="*/ 2975 h 2975"/>
              <a:gd name="T6" fmla="*/ 2976 w 2976"/>
              <a:gd name="T7" fmla="*/ 0 h 2975"/>
              <a:gd name="T8" fmla="*/ 0 w 2976"/>
              <a:gd name="T9" fmla="*/ 0 h 2975"/>
              <a:gd name="T10" fmla="*/ 0 w 2976"/>
              <a:gd name="T11" fmla="*/ 2975 h 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6" h="2975">
                <a:moveTo>
                  <a:pt x="0" y="2975"/>
                </a:moveTo>
                <a:lnTo>
                  <a:pt x="0" y="2975"/>
                </a:lnTo>
                <a:lnTo>
                  <a:pt x="2976" y="2975"/>
                </a:lnTo>
                <a:lnTo>
                  <a:pt x="2976" y="0"/>
                </a:lnTo>
                <a:lnTo>
                  <a:pt x="0" y="0"/>
                </a:lnTo>
                <a:lnTo>
                  <a:pt x="0" y="2975"/>
                </a:lnTo>
                <a:close/>
              </a:path>
            </a:pathLst>
          </a:custGeom>
          <a:solidFill>
            <a:srgbClr val="FEFEF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u="sng"/>
          </a:p>
        </p:txBody>
      </p:sp>
    </p:spTree>
    <p:extLst>
      <p:ext uri="{BB962C8B-B14F-4D97-AF65-F5344CB8AC3E}">
        <p14:creationId xmlns:p14="http://schemas.microsoft.com/office/powerpoint/2010/main" xmlns="" val="248034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7121-232D-4E16-B0AC-BBCF48CA6E73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C4AE-0E66-4147-964C-D51FE53264F8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2FD8-7432-427E-BBDF-30C51453DA76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486-D485-475A-AEDE-DEB444A5E65D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A05B-54BB-43B3-9224-8406B7F1244A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B60-84D8-45F5-8050-6BD1713BFD57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DC33-FBE1-4DA2-B583-C065FCF1A77D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2F4D-B2E8-4C6B-AA34-507A68FFF394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336A-67E2-4613-9EDA-0035CA29077E}" type="datetime1">
              <a:rPr lang="ru-RU" smtClean="0"/>
              <a:pPr/>
              <a:t>15.08.2016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9F10-DBFA-4E0D-99D2-8F7225132A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060848"/>
            <a:ext cx="7086611" cy="36004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реализации законопроекта 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внесении изменений в Градостроительный кодекс Российской Федерации и отдельные законодательные акты Российской Федерации в части совершенствования правового регулирования вопросов саморегулирования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148064" y="4725144"/>
            <a:ext cx="3096344" cy="147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53417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48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755576" y="2636912"/>
            <a:ext cx="3111607" cy="1512168"/>
          </a:xfrm>
          <a:prstGeom prst="downArrow">
            <a:avLst>
              <a:gd name="adj1" fmla="val 83282"/>
              <a:gd name="adj2" fmla="val 2863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Направить в саморегулируемую  организацию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УВЕДОМЛЕНИЕ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628800"/>
            <a:ext cx="316835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Член саморегулируемой организации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93096"/>
            <a:ext cx="176368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намерении прекратить членство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4293096"/>
            <a:ext cx="172819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 намерении </a:t>
            </a:r>
            <a:r>
              <a:rPr lang="ru-RU" dirty="0" smtClean="0"/>
              <a:t>сохранить  членство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836712"/>
            <a:ext cx="5940660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Самоопределение  членов СРО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Необходимо направить уведомление в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517232"/>
            <a:ext cx="4176464" cy="115212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Лица, не изъявившие  намерение прекратить членство, либо остаться членом СРО</a:t>
            </a:r>
          </a:p>
          <a:p>
            <a:pPr algn="ctr"/>
            <a:r>
              <a:rPr lang="ru-RU" sz="1600" dirty="0" smtClean="0"/>
              <a:t>исключаются из саморегулируемой организации решением совета до 01.07.2017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19751" y="260648"/>
            <a:ext cx="2702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 декабря 2016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1628800"/>
            <a:ext cx="316835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Ассоциация НОСТРОЙ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5364088" y="2420888"/>
            <a:ext cx="3111607" cy="3024336"/>
          </a:xfrm>
          <a:prstGeom prst="downArrow">
            <a:avLst>
              <a:gd name="adj1" fmla="val 83282"/>
              <a:gd name="adj2" fmla="val 1989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Подготовить разъяснения и типовые документы по вопросам членства в СРО, порядка перехода членов в региональную СРО, перевода денежных средств КФ и пр.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5517232"/>
            <a:ext cx="4176464" cy="115212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Планируется завершить до 30.11.2016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65540" y="6597352"/>
            <a:ext cx="2133600" cy="260648"/>
          </a:xfrm>
        </p:spPr>
        <p:txBody>
          <a:bodyPr/>
          <a:lstStyle/>
          <a:p>
            <a:fld id="{65AF9F10-DBFA-4E0D-99D2-8F7225132AB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4805" y="2420888"/>
            <a:ext cx="7086611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компенсационных фондов СРО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09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2771800" y="1700808"/>
            <a:ext cx="3384376" cy="360040"/>
          </a:xfrm>
          <a:prstGeom prst="homePlat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с</a:t>
            </a:r>
            <a:r>
              <a:rPr lang="ru-RU" smtClean="0">
                <a:solidFill>
                  <a:schemeClr val="tx1"/>
                </a:solidFill>
              </a:rPr>
              <a:t> 04.07.2016 </a:t>
            </a:r>
            <a:r>
              <a:rPr lang="ru-RU" dirty="0" smtClean="0">
                <a:solidFill>
                  <a:schemeClr val="tx1"/>
                </a:solidFill>
              </a:rPr>
              <a:t>по 01.07.2017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88640"/>
            <a:ext cx="5472608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Формирование компенсационных фондов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005064"/>
            <a:ext cx="4032448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Компенсационный фонд возмещения вреда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56355" y="4005064"/>
            <a:ext cx="4280141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Компенсационный фонд обеспечения договорных обязательств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908720"/>
            <a:ext cx="7272808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САМОРЕГУЛИРУЕМАЯ ОРГАНИЗАЦИЯ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11560" y="2204864"/>
            <a:ext cx="3312368" cy="1728192"/>
          </a:xfrm>
          <a:prstGeom prst="downArrow">
            <a:avLst>
              <a:gd name="adj1" fmla="val 63325"/>
              <a:gd name="adj2" fmla="val 2432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Формируется в обязательном порядке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013176"/>
            <a:ext cx="878497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Средства компенсационного фонда саморегулируемой организации, внесенные ранее исключенными и добровольно вышедшими членами саморегулируемой организации, а также доходы, полученные от размещения средств компенсационного </a:t>
            </a:r>
            <a:r>
              <a:rPr lang="ru-RU" b="1" dirty="0" smtClean="0"/>
              <a:t>фонда зачисляются, при формировании компенсационного фонда </a:t>
            </a:r>
            <a:r>
              <a:rPr lang="ru-RU" b="1" dirty="0"/>
              <a:t>обеспечения договорных </a:t>
            </a:r>
            <a:r>
              <a:rPr lang="ru-RU" b="1" dirty="0" smtClean="0"/>
              <a:t>обязательств, в указанный фонд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148064" y="2204864"/>
            <a:ext cx="3312368" cy="1728192"/>
          </a:xfrm>
          <a:prstGeom prst="downArrow">
            <a:avLst>
              <a:gd name="adj1" fmla="val 63325"/>
              <a:gd name="adj2" fmla="val 2432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Если не менее чем тридцать членов СРО выразили намерение принимать участие в закупках работ по строительству на конкурсной основе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/>
              <a:t>Исходя из норм Закона о введении </a:t>
            </a:r>
            <a:br>
              <a:rPr lang="ru-RU" sz="3000" b="1" dirty="0"/>
            </a:br>
            <a:r>
              <a:rPr lang="ru-RU" sz="3000" b="1" dirty="0"/>
              <a:t>в действие </a:t>
            </a:r>
            <a:r>
              <a:rPr lang="ru-RU" sz="3000" b="1" dirty="0" err="1"/>
              <a:t>ГрК</a:t>
            </a:r>
            <a:r>
              <a:rPr lang="ru-RU" sz="3000" b="1" dirty="0"/>
              <a:t> РФ с 04.07.2016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      </a:t>
            </a:r>
            <a:r>
              <a:rPr lang="ru-RU" sz="3600" b="1" dirty="0" smtClean="0"/>
              <a:t>Размеры КФ ВВ и КФ ОДО определяются СРО на основании документов, представленных ее членами, с учетом </a:t>
            </a:r>
            <a:r>
              <a:rPr lang="ru-RU" sz="3600" b="1" dirty="0"/>
              <a:t>(</a:t>
            </a:r>
            <a:r>
              <a:rPr lang="ru-RU" sz="3600" b="1" dirty="0" smtClean="0"/>
              <a:t>часть 10 статьи </a:t>
            </a:r>
            <a:r>
              <a:rPr lang="ru-RU" sz="3600" b="1" dirty="0"/>
              <a:t>3.3 Закона о введении в действие </a:t>
            </a:r>
            <a:r>
              <a:rPr lang="ru-RU" sz="3600" b="1" dirty="0" err="1"/>
              <a:t>ГрК</a:t>
            </a:r>
            <a:r>
              <a:rPr lang="ru-RU" sz="3600" b="1" dirty="0"/>
              <a:t> </a:t>
            </a:r>
            <a:r>
              <a:rPr lang="ru-RU" sz="3600" b="1" dirty="0" smtClean="0"/>
              <a:t>РФ):</a:t>
            </a:r>
          </a:p>
          <a:p>
            <a:pPr>
              <a:buNone/>
            </a:pPr>
            <a:endParaRPr lang="ru-RU" sz="3600" b="1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3600" dirty="0" smtClean="0"/>
              <a:t> ранее внесенных ими взносов в компенсационный фонд СРО,     взносов, внесенных ранее исключенными членами СРО;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3600" dirty="0" smtClean="0"/>
              <a:t>взносов, внесенных членами СРО, добровольно прекратившими </a:t>
            </a:r>
            <a:br>
              <a:rPr lang="ru-RU" sz="3600" dirty="0" smtClean="0"/>
            </a:br>
            <a:r>
              <a:rPr lang="ru-RU" sz="3600" dirty="0" smtClean="0"/>
              <a:t>в ней членство;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3600" dirty="0" smtClean="0"/>
              <a:t>взносов, перечисленных другими СРО за членов, добровольно прекративших в них членство;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3600" dirty="0" smtClean="0"/>
              <a:t>доходов, полученных от размещения средств компенсационного фонда такой СРО.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ru-RU" sz="3600" b="1" dirty="0" smtClean="0"/>
          </a:p>
          <a:p>
            <a:pPr algn="just">
              <a:buNone/>
            </a:pPr>
            <a:r>
              <a:rPr lang="ru-RU" sz="3600" b="1" dirty="0" smtClean="0"/>
              <a:t>      Средства компенсационного фонда СРО, внесенные ранее исключенными членами и членами, добровольно прекратившими членство в СРО, доходы, полученные от размещения средств компенсационного фонда, зачисляются в КФ ОДО, а в случае, если не принято решение о формировании такого фонда, в компенсационный фонд </a:t>
            </a:r>
            <a:r>
              <a:rPr lang="ru-RU" sz="3600" b="1" dirty="0"/>
              <a:t>ВВ </a:t>
            </a:r>
            <a:r>
              <a:rPr lang="ru-RU" sz="3600" b="1" dirty="0" smtClean="0"/>
              <a:t>(часть 12 </a:t>
            </a:r>
            <a:r>
              <a:rPr lang="ru-RU" sz="3600" b="1" dirty="0"/>
              <a:t>статьи 3.3 Закона о введении в действие </a:t>
            </a:r>
            <a:r>
              <a:rPr lang="ru-RU" sz="3600" b="1" dirty="0" err="1"/>
              <a:t>ГрК</a:t>
            </a:r>
            <a:r>
              <a:rPr lang="ru-RU" sz="3600" b="1" dirty="0"/>
              <a:t> </a:t>
            </a:r>
            <a:r>
              <a:rPr lang="ru-RU" sz="3600" b="1" dirty="0" smtClean="0"/>
              <a:t>РФ). 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" name="Picture 4" descr="Y:\Рабочая к 9 съезду\!Source\логотип нострой\nostroy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30962"/>
            <a:ext cx="864096" cy="630411"/>
          </a:xfrm>
          <a:prstGeom prst="rect">
            <a:avLst/>
          </a:prstGeom>
          <a:noFill/>
        </p:spPr>
      </p:pic>
      <p:sp>
        <p:nvSpPr>
          <p:cNvPr id="6" name="Двойная стрелка вверх/вниз 5"/>
          <p:cNvSpPr/>
          <p:nvPr/>
        </p:nvSpPr>
        <p:spPr>
          <a:xfrm>
            <a:off x="251520" y="4509120"/>
            <a:ext cx="484632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27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/>
            </a:r>
            <a:br>
              <a:rPr lang="ru-RU" sz="28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Статья 60 </a:t>
            </a:r>
            <a:r>
              <a:rPr lang="ru-RU" dirty="0" err="1" smtClean="0"/>
              <a:t>ГрК</a:t>
            </a:r>
            <a:r>
              <a:rPr lang="ru-RU" dirty="0" smtClean="0"/>
              <a:t>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040188" cy="432048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100" dirty="0" smtClean="0"/>
              <a:t>СРО при предъявлении к ней регрессных требований  несет солидарную  ответственность </a:t>
            </a:r>
            <a:r>
              <a:rPr lang="ru-RU" sz="3200" u="sng" dirty="0" smtClean="0"/>
              <a:t>в пределах средств </a:t>
            </a:r>
            <a:br>
              <a:rPr lang="ru-RU" sz="3200" u="sng" dirty="0" smtClean="0"/>
            </a:br>
            <a:r>
              <a:rPr lang="ru-RU" sz="3200" u="sng" dirty="0" smtClean="0"/>
              <a:t>КФ ВВ </a:t>
            </a:r>
            <a:r>
              <a:rPr lang="ru-RU" sz="3200" dirty="0" smtClean="0"/>
              <a:t>в случае если:</a:t>
            </a:r>
          </a:p>
          <a:p>
            <a:pPr marL="0" indent="0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3200" dirty="0" smtClean="0"/>
              <a:t>лицо, выполнившее работы по строительству, реконструкции, капитальному ремонту ОКС вследствие которых причинен вред, или </a:t>
            </a:r>
          </a:p>
          <a:p>
            <a:pPr marL="0" indent="0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3200" dirty="0" smtClean="0"/>
              <a:t>лицо, осуществляющее функции технического заказчика в отношении такого ОКС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200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ru-RU" sz="32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200" dirty="0" smtClean="0"/>
              <a:t>являлись членами такой СРО</a:t>
            </a:r>
            <a:endParaRPr lang="ru-RU" sz="3100" dirty="0" smtClean="0"/>
          </a:p>
          <a:p>
            <a:pPr marL="0" indent="0" algn="ctr">
              <a:buNone/>
            </a:pPr>
            <a:endParaRPr lang="ru-RU" sz="3100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572000" y="1196752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Статья 60.1 </a:t>
            </a:r>
            <a:r>
              <a:rPr lang="ru-RU" dirty="0" err="1" smtClean="0"/>
              <a:t>ГрК</a:t>
            </a:r>
            <a:r>
              <a:rPr lang="ru-RU" dirty="0" smtClean="0"/>
              <a:t> РФ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41764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СРО несет субсидиарную ответственность </a:t>
            </a:r>
            <a:r>
              <a:rPr lang="ru-RU" u="sng" dirty="0" smtClean="0"/>
              <a:t>в пределах одной четвертой доли средств КФ ОДО: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dirty="0" smtClean="0"/>
              <a:t>В случае неисполнения или ненадлежащего исполнения членом СРО обязательств по договору строительного подряда, если на момент заключения договора ИП или ЮЛ являлись членами такой СРО;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dirty="0" smtClean="0"/>
              <a:t>В случае неисполнения или ненадлежащего исполнения членом СРО функций технического заказчика</a:t>
            </a:r>
            <a:endParaRPr lang="ru-RU" dirty="0"/>
          </a:p>
        </p:txBody>
      </p:sp>
      <p:pic>
        <p:nvPicPr>
          <p:cNvPr id="6" name="Picture 4" descr="Y:\Рабочая к 9 съезду\!Source\логотип нострой\nostroy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30962"/>
            <a:ext cx="864096" cy="63041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79512" y="-27384"/>
            <a:ext cx="8784976" cy="1477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3000" b="1" dirty="0">
                <a:latin typeface="+mj-lt"/>
                <a:ea typeface="+mj-ea"/>
                <a:cs typeface="+mj-cs"/>
              </a:rPr>
              <a:t>С 01.07.2017 вводится новый порядок возмещения вреда за счет средств КФ ВВ и КФ ОДО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339752" y="486916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6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4805" y="2420888"/>
            <a:ext cx="7086611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Реорганизация СРО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43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683568" y="2564904"/>
            <a:ext cx="3111607" cy="2376264"/>
          </a:xfrm>
          <a:prstGeom prst="downArrow">
            <a:avLst>
              <a:gd name="adj1" fmla="val 83282"/>
              <a:gd name="adj2" fmla="val 2863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Необходимо провести Общие собрания в СРО которая присоединяется и в СРО к которой присоединяется другая СРО. Возможно проведение совместного Общего собрания, с оформлением двух протоколов.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700808"/>
            <a:ext cx="316835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саморегулируемая организация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476672"/>
            <a:ext cx="5940660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Принятие решения о присоединении СРО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Необходимо провести общее собрание членов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157192"/>
            <a:ext cx="4176464" cy="115212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Предполагаемый период в который необходимо реализовать присоединение </a:t>
            </a:r>
          </a:p>
          <a:p>
            <a:pPr algn="ctr"/>
            <a:r>
              <a:rPr lang="ru-RU" sz="1600" dirty="0" smtClean="0"/>
              <a:t>До 30.06.2017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07176" y="116632"/>
            <a:ext cx="2472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 марта 2017 года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92080" y="1628800"/>
            <a:ext cx="316835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Ассоциация НОСТРОЙ 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364088" y="2564904"/>
            <a:ext cx="3111607" cy="2232248"/>
          </a:xfrm>
          <a:prstGeom prst="downArrow">
            <a:avLst>
              <a:gd name="adj1" fmla="val 83282"/>
              <a:gd name="adj2" fmla="val 1989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Подготовить разъяснения по вопросам проведения процедуры присоединения и иных вопросов связанных с этим.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024" y="5157192"/>
            <a:ext cx="4176464" cy="115212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Планируется до 30.11.2016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4805" y="2492896"/>
            <a:ext cx="7086611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реестра специалистов и контроль </a:t>
            </a:r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их деятельностью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114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1424" y="934013"/>
            <a:ext cx="8666615" cy="156966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03.07.2016 № 372-ФЗ «О внесении изменений в Градостроительный кодекс Российской Федерации и отдельные законодательные акты Российской Федерации»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"Статья 55.5. Стандарты и внутренние документы саморегулируемой организации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55.5-1. «Специалисты по организации инженерных изысканий, специалисты по организации архитектурно-строительного проектирования, специалисты по организации строительства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6647" y="2700790"/>
            <a:ext cx="8666615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Трудовой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 Российской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30.12.2001 N 197-ФЗ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195.1. Понятия квалификации работника,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195.3. Порядок применения профессиональных стандартов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1" y="3832409"/>
            <a:ext cx="8666615" cy="584775"/>
          </a:xfrm>
          <a:prstGeom prst="rect">
            <a:avLst/>
          </a:prstGeom>
          <a:solidFill>
            <a:srgbClr val="83F59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03.07.2016 N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238-ФЗ "О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независимой оценке квалификации"</a:t>
            </a:r>
          </a:p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п.3.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 2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«Основные понятия, применяемые в настоящем Федеральном законе»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1" y="4811418"/>
            <a:ext cx="8633751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Профессиональный стандарт «Организатор строительного производства» 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(утвержден приказом Минтруда России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930н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21.11.2014)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«Руководитель строительной организации»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 приказом Минтруда России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1182н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26.12.2014)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1259632" y="172307"/>
            <a:ext cx="6805743" cy="448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ЗАКОНОДАТЕЛЬНЫЕ НОРМЫ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70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10" t="10177" r="7923"/>
          <a:stretch/>
        </p:blipFill>
        <p:spPr bwMode="auto">
          <a:xfrm>
            <a:off x="4186073" y="2987419"/>
            <a:ext cx="1065151" cy="148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4"/>
          <p:cNvSpPr txBox="1">
            <a:spLocks/>
          </p:cNvSpPr>
          <p:nvPr/>
        </p:nvSpPr>
        <p:spPr>
          <a:xfrm>
            <a:off x="395536" y="188640"/>
            <a:ext cx="8496943" cy="647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Требования </a:t>
            </a:r>
            <a:r>
              <a:rPr lang="ru-RU" dirty="0"/>
              <a:t>к специалистам по организации </a:t>
            </a:r>
          </a:p>
          <a:p>
            <a:r>
              <a:rPr lang="ru-RU" dirty="0" smtClean="0"/>
              <a:t>изысканий, проектирования и строительства</a:t>
            </a:r>
            <a:endParaRPr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38678" y="1005085"/>
            <a:ext cx="2128839" cy="4475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НАЦИОНАЛЬНЫЕ ОБЪЕДИНЕНИЯ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4763" y="2083666"/>
            <a:ext cx="2676671" cy="6354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НАЦИОНАЛЬНЫЙ РЕЕСТР СПЕЦИАЛИСТОВ</a:t>
            </a:r>
            <a:endParaRPr lang="ru-RU" sz="16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987396" y="3140968"/>
            <a:ext cx="1591342" cy="775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СПЕЦИАЛИСТ ПО ОРГАНИЗАЦИИ</a:t>
            </a:r>
            <a:endParaRPr lang="ru-RU" sz="1600" dirty="0"/>
          </a:p>
        </p:txBody>
      </p:sp>
      <p:pic>
        <p:nvPicPr>
          <p:cNvPr id="19" name="Picture 4" descr="http://srovsrok.alloy.ru/media-v29/logos/842c1ac5d5ab6b80fb7142c5abf095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6911" y="5877272"/>
            <a:ext cx="1428750" cy="103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470496" y="5156445"/>
            <a:ext cx="2376598" cy="8015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СРО имеет КВАЛИФИКАЦИОННЫЙ СТАНДАРТ</a:t>
            </a:r>
            <a:endParaRPr lang="ru-RU" sz="16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9517" y="1228844"/>
            <a:ext cx="1633731" cy="585217"/>
          </a:xfrm>
          <a:prstGeom prst="rect">
            <a:avLst/>
          </a:prstGeom>
        </p:spPr>
      </p:pic>
      <p:cxnSp>
        <p:nvCxnSpPr>
          <p:cNvPr id="23" name="Прямая со стрелкой 22"/>
          <p:cNvCxnSpPr>
            <a:stCxn id="8" idx="2"/>
            <a:endCxn id="10" idx="3"/>
          </p:cNvCxnSpPr>
          <p:nvPr/>
        </p:nvCxnSpPr>
        <p:spPr>
          <a:xfrm flipH="1">
            <a:off x="5847094" y="4941168"/>
            <a:ext cx="1894807" cy="616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2"/>
            <a:endCxn id="12" idx="0"/>
          </p:cNvCxnSpPr>
          <p:nvPr/>
        </p:nvCxnSpPr>
        <p:spPr>
          <a:xfrm>
            <a:off x="3603098" y="1452603"/>
            <a:ext cx="1" cy="631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7" idx="1"/>
            <a:endCxn id="12" idx="2"/>
          </p:cNvCxnSpPr>
          <p:nvPr/>
        </p:nvCxnSpPr>
        <p:spPr>
          <a:xfrm flipH="1" flipV="1">
            <a:off x="3603099" y="2719133"/>
            <a:ext cx="582974" cy="1012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rcRect l="34721" r="38525" b="45396"/>
          <a:stretch>
            <a:fillRect/>
          </a:stretch>
        </p:blipFill>
        <p:spPr bwMode="auto">
          <a:xfrm>
            <a:off x="1619672" y="1052736"/>
            <a:ext cx="1264502" cy="95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10" t="10177" r="7923"/>
          <a:stretch/>
        </p:blipFill>
        <p:spPr bwMode="auto">
          <a:xfrm>
            <a:off x="7244785" y="3397010"/>
            <a:ext cx="660093" cy="92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10" t="10177" r="7923"/>
          <a:stretch/>
        </p:blipFill>
        <p:spPr bwMode="auto">
          <a:xfrm>
            <a:off x="8376403" y="3407930"/>
            <a:ext cx="660093" cy="92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10" t="10177" r="7923"/>
          <a:stretch/>
        </p:blipFill>
        <p:spPr bwMode="auto">
          <a:xfrm>
            <a:off x="7831849" y="3270571"/>
            <a:ext cx="660093" cy="92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6596769" y="4162153"/>
            <a:ext cx="2290264" cy="77901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Член СРО (имеет </a:t>
            </a:r>
            <a:r>
              <a:rPr lang="ru-RU" sz="1600" b="1" dirty="0" smtClean="0"/>
              <a:t>не менее </a:t>
            </a:r>
            <a:r>
              <a:rPr lang="ru-RU" sz="1600" dirty="0" smtClean="0"/>
              <a:t>2 специалистов)</a:t>
            </a:r>
            <a:endParaRPr lang="ru-RU" sz="1600" dirty="0"/>
          </a:p>
        </p:txBody>
      </p:sp>
      <p:cxnSp>
        <p:nvCxnSpPr>
          <p:cNvPr id="4" name="Прямая со стрелкой 3"/>
          <p:cNvCxnSpPr>
            <a:stCxn id="2" idx="3"/>
            <a:endCxn id="8" idx="0"/>
          </p:cNvCxnSpPr>
          <p:nvPr/>
        </p:nvCxnSpPr>
        <p:spPr>
          <a:xfrm>
            <a:off x="6578738" y="3528674"/>
            <a:ext cx="1163163" cy="633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46647" y="4199885"/>
            <a:ext cx="178725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ТК РФ (197-ФЗ)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 195.1;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195.3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8614" y="4938711"/>
            <a:ext cx="1775285" cy="584775"/>
          </a:xfrm>
          <a:prstGeom prst="rect">
            <a:avLst/>
          </a:prstGeom>
          <a:solidFill>
            <a:srgbClr val="83F59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238-ФЗ оценка квалификации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1907704" y="4063999"/>
            <a:ext cx="216024" cy="1597249"/>
          </a:xfrm>
          <a:prstGeom prst="rightBrace">
            <a:avLst>
              <a:gd name="adj1" fmla="val 1967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endCxn id="10" idx="1"/>
          </p:cNvCxnSpPr>
          <p:nvPr/>
        </p:nvCxnSpPr>
        <p:spPr>
          <a:xfrm>
            <a:off x="2264763" y="4862623"/>
            <a:ext cx="1205733" cy="69457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922" y="2814608"/>
            <a:ext cx="3291574" cy="1046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01.07.2017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Реестр должен быть сформирован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а К.С. должны быть утверждены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65153" y="2026221"/>
            <a:ext cx="4187367" cy="8267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b="1" dirty="0" smtClean="0"/>
              <a:t>Сможет ли НО принимать документы по всей стране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b="1" dirty="0" smtClean="0"/>
              <a:t>Как осуществлять проверку достоверности документов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b="1" dirty="0" smtClean="0"/>
              <a:t>В основаниях на исключение нет основания, связанного с несоответствием компетенции и квалификации спец.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23248" y="4941169"/>
            <a:ext cx="3020753" cy="3080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b="1" dirty="0" smtClean="0"/>
              <a:t>Как учесть направления деятельности?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73884" y="5575210"/>
            <a:ext cx="3020753" cy="6621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b="1" dirty="0" smtClean="0"/>
              <a:t>Как К.С. связан с </a:t>
            </a:r>
            <a:r>
              <a:rPr lang="ru-RU" b="1" dirty="0" err="1" smtClean="0"/>
              <a:t>Проф.стандартом</a:t>
            </a:r>
            <a:endParaRPr lang="ru-RU" b="1" dirty="0">
              <a:solidFill>
                <a:srgbClr val="00206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b="1" dirty="0"/>
              <a:t>Какие основания для оценки квалификации </a:t>
            </a:r>
            <a:r>
              <a:rPr lang="ru-RU" b="1" dirty="0" err="1"/>
              <a:t>специалсита</a:t>
            </a:r>
            <a:r>
              <a:rPr lang="ru-R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9901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Ключевые этапы реорганизации системы саморегулирования в строительстве</a:t>
            </a:r>
            <a:endParaRPr lang="ru-RU" sz="3000" b="1" dirty="0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24957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6219" y="1703517"/>
            <a:ext cx="2419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до 1 ноября 2016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4035" y="1694225"/>
            <a:ext cx="251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до 1 декабря 2016 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4208" y="1700808"/>
            <a:ext cx="228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до 1 марта 2017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4208" y="5661248"/>
            <a:ext cx="221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до 1 июля 2017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91880" y="4149080"/>
            <a:ext cx="0" cy="18815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44103" y="5589240"/>
            <a:ext cx="2268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до 1 июля 2017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6321" y="6063299"/>
            <a:ext cx="2719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r>
              <a:rPr lang="ru-RU" dirty="0"/>
              <a:t>С 1 июля 2017 года действия свидетельств </a:t>
            </a:r>
            <a:r>
              <a:rPr lang="ru-RU" dirty="0" smtClean="0"/>
              <a:t>о </a:t>
            </a:r>
            <a:r>
              <a:rPr lang="ru-RU" dirty="0"/>
              <a:t>допуске прекращается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3158" y="5589240"/>
            <a:ext cx="182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с 1 октября 2017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600" y="3438292"/>
            <a:ext cx="0" cy="782796"/>
          </a:xfrm>
          <a:prstGeom prst="line">
            <a:avLst/>
          </a:prstGeom>
          <a:ln w="3810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1600" y="3390091"/>
            <a:ext cx="2557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200" dirty="0" smtClean="0">
                <a:solidFill>
                  <a:srgbClr val="FF0000"/>
                </a:solidFill>
              </a:rPr>
              <a:t>В случае не внесения средств </a:t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rgbClr val="FF0000"/>
                </a:solidFill>
              </a:rPr>
              <a:t>комп.фонда на счета банков, </a:t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rgbClr val="FF0000"/>
                </a:solidFill>
              </a:rPr>
              <a:t>требования к которым определены </a:t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rgbClr val="FF0000"/>
                </a:solidFill>
              </a:rPr>
              <a:t>Правительством РФ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5976" y="3482423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rgbClr val="FF0000"/>
                </a:solidFill>
              </a:rPr>
              <a:t>При желании перейти в другую СРО членство прекращается с даты, указанной в уведомлении, </a:t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rgbClr val="FF0000"/>
                </a:solidFill>
              </a:rPr>
              <a:t>но не позднее 1 июля 2017 года* </a:t>
            </a:r>
          </a:p>
        </p:txBody>
      </p:sp>
      <p:cxnSp>
        <p:nvCxnSpPr>
          <p:cNvPr id="17" name="Прямая соединительная линия 16"/>
          <p:cNvCxnSpPr>
            <a:endCxn id="16" idx="1"/>
          </p:cNvCxnSpPr>
          <p:nvPr/>
        </p:nvCxnSpPr>
        <p:spPr>
          <a:xfrm>
            <a:off x="4355976" y="3414191"/>
            <a:ext cx="0" cy="39139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09332" y="6093296"/>
            <a:ext cx="295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rgbClr val="FF0000"/>
                </a:solidFill>
              </a:rPr>
              <a:t>* Вступить в СРО с переводом комп.фонда можно до 1 сентября 2017 года 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096851" y="4725144"/>
            <a:ext cx="295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dirty="0" smtClean="0">
                <a:solidFill>
                  <a:srgbClr val="FF0000"/>
                </a:solidFill>
              </a:rPr>
              <a:t>Получить деньги от СРО можно </a:t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rgbClr val="FF0000"/>
                </a:solidFill>
              </a:rPr>
              <a:t>в течение года после 1 июля 2021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4805" y="2420888"/>
            <a:ext cx="7086611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Приведение документов СРО в соответствие с требованиями 372-ФЗ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25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251520" y="1916832"/>
            <a:ext cx="4104456" cy="1512168"/>
          </a:xfrm>
          <a:prstGeom prst="downArrow">
            <a:avLst>
              <a:gd name="adj1" fmla="val 83282"/>
              <a:gd name="adj2" fmla="val 2172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Необходимо провести Общее собрание в СРО для приведения в соответствие действующих документов СРО  (устав, положения, требования).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Сформировать компенсационный фонд (фонды)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196752"/>
            <a:ext cx="3384376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саморегулируемая организация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4664"/>
            <a:ext cx="5940660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Приведение в соответствие документов СРО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Необходимо провести общее собрание членов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3501008"/>
            <a:ext cx="4248472" cy="7920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Предполагаемые периоды у каждой СРО будут различны, общий период - со дня вступления закона в силу до 30 июня </a:t>
            </a:r>
            <a:r>
              <a:rPr lang="ru-RU" sz="1600" smtClean="0"/>
              <a:t>2017 г.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0"/>
            <a:ext cx="2382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 июля 2017 года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48064" y="1196752"/>
            <a:ext cx="3240360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Ассоциация НОСТРОЙ 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4788024" y="1916832"/>
            <a:ext cx="3960440" cy="1512168"/>
          </a:xfrm>
          <a:prstGeom prst="downArrow">
            <a:avLst>
              <a:gd name="adj1" fmla="val 83282"/>
              <a:gd name="adj2" fmla="val 2334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Подготовить разъяснения и типовые формы документов (стандарты)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3501008"/>
            <a:ext cx="4248472" cy="7920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Планируется подготовить по отдельному графику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437112"/>
            <a:ext cx="878497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До 1 июля 2017 года необходимо все документы направить в Ростехнадзор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5301208"/>
            <a:ext cx="878497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 1 июля 2017 года прекращается действие Свидетельств о допуске.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Строительные организации, определенные в законопроекте, могут выполнять работы без членства в СРО строителей с 1 июля 2017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2577481" flipV="1">
            <a:off x="5651687" y="3394378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43608" y="908720"/>
            <a:ext cx="7056784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САМОРЕГУЛИРУЕМАЯ ОРГАНИЗАЦИЯ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24128" y="3573016"/>
            <a:ext cx="3312368" cy="201622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</a:t>
            </a:r>
            <a:r>
              <a:rPr lang="ru-RU" u="sng" dirty="0" smtClean="0"/>
              <a:t>1 октября 2017 </a:t>
            </a:r>
            <a:r>
              <a:rPr lang="ru-RU" dirty="0" smtClean="0"/>
              <a:t>года Исключается из государственного реестра саморегулируемых организаций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 flipV="1">
            <a:off x="7056276" y="2888940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116632"/>
            <a:ext cx="5832648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Подача документов для подтверждения статуса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67544" y="2132856"/>
            <a:ext cx="5256584" cy="792088"/>
          </a:xfrm>
          <a:prstGeom prst="downArrow">
            <a:avLst>
              <a:gd name="adj1" fmla="val 86972"/>
              <a:gd name="adj2" fmla="val 2057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Представляет документы в Ростехнадзор для подтверждения статуса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556792"/>
            <a:ext cx="295232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 01.07.2017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5949280"/>
            <a:ext cx="424847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Средства компенсационного фонда подлежат перечислению в национальное объединение саморегулируемых организаций</a:t>
            </a:r>
            <a:endParaRPr lang="ru-RU" sz="16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95536" y="3212976"/>
            <a:ext cx="2448272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соответствует требованиям законодательства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203848" y="3212976"/>
            <a:ext cx="2448272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соответствует требованиям законодательства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940152" y="2060848"/>
            <a:ext cx="2880320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представила документы в Ростехнадзор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4869160"/>
            <a:ext cx="2664296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Вносятся изменения в государственный реестр саморегулируемых организаций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5400000" flipV="1">
            <a:off x="1475656" y="4365104"/>
            <a:ext cx="288032" cy="576064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5400000" flipV="1">
            <a:off x="7113006" y="5465950"/>
            <a:ext cx="46260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467544" y="2146548"/>
            <a:ext cx="821848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ru-RU" altLang="ru-RU" sz="4000" b="1" dirty="0" smtClean="0">
                <a:solidFill>
                  <a:srgbClr val="C00000"/>
                </a:solidFill>
              </a:rPr>
              <a:t>Благодарим </a:t>
            </a:r>
            <a:r>
              <a:rPr lang="ru-RU" altLang="ru-RU" sz="4000" b="1" dirty="0">
                <a:solidFill>
                  <a:srgbClr val="C00000"/>
                </a:solidFill>
              </a:rPr>
              <a:t>за внимание!</a:t>
            </a:r>
            <a:endParaRPr lang="ru-RU" altLang="ru-RU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1838748" cy="130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153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4805" y="2348880"/>
            <a:ext cx="7086611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Перевод денег на специальные счета в банки, требования к которым установлены Правительством РФ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03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>
            <a:off x="2411413" y="2133600"/>
            <a:ext cx="2160587" cy="2808288"/>
          </a:xfrm>
          <a:prstGeom prst="downArrow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1691680" y="1052736"/>
            <a:ext cx="7128792" cy="1080120"/>
            <a:chOff x="1547664" y="188640"/>
            <a:chExt cx="7128792" cy="1080120"/>
          </a:xfrm>
          <a:gradFill flip="none" rotWithShape="1">
            <a:gsLst>
              <a:gs pos="10000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1547664" y="188640"/>
              <a:ext cx="3816424" cy="1080120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СПЕЦИАЛЬНЫЙ СЧЕТ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КФ СРО </a:t>
              </a:r>
            </a:p>
          </p:txBody>
        </p:sp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6012160" y="362382"/>
              <a:ext cx="2664296" cy="490066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txBody>
            <a:bodyPr anchor="ctr">
              <a:normAutofit fontScale="55000" lnSpcReduction="2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Деньги </a:t>
              </a:r>
              <a:r>
                <a:rPr lang="ru-RU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КФ, сформированного в соответствие со ст. 55.4 и 55.16</a:t>
              </a:r>
              <a:endPara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лево 5"/>
            <p:cNvSpPr/>
            <p:nvPr/>
          </p:nvSpPr>
          <p:spPr>
            <a:xfrm>
              <a:off x="5364088" y="332656"/>
              <a:ext cx="648072" cy="576064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48" name="Группа 19"/>
          <p:cNvGrpSpPr>
            <a:grpSpLocks/>
          </p:cNvGrpSpPr>
          <p:nvPr/>
        </p:nvGrpSpPr>
        <p:grpSpPr bwMode="auto">
          <a:xfrm>
            <a:off x="1692275" y="2349500"/>
            <a:ext cx="7127875" cy="1079500"/>
            <a:chOff x="1619672" y="1484784"/>
            <a:chExt cx="7272808" cy="1080120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1619672" y="1484784"/>
              <a:ext cx="3097018" cy="4908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Условия создания:</a:t>
              </a:r>
            </a:p>
          </p:txBody>
        </p: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716690" y="1484784"/>
              <a:ext cx="4175790" cy="10801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а) ППРФ о банках;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б) Приказ ЦБ РФ о выписке;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в) </a:t>
              </a:r>
              <a:r>
                <a:rPr lang="ru-RU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Решение СРО о размещении средств</a:t>
              </a:r>
            </a:p>
            <a:p>
              <a:pPr fontAlgn="auto">
                <a:spcAft>
                  <a:spcPts val="0"/>
                </a:spcAft>
                <a:defRPr/>
              </a:pPr>
              <a:endPara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ru-RU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г) Решение СРО о формировании КФ ВВ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619672" y="4941168"/>
            <a:ext cx="7128792" cy="1368152"/>
            <a:chOff x="1403648" y="4077072"/>
            <a:chExt cx="7128792" cy="1368152"/>
          </a:xfrm>
          <a:gradFill flip="none" rotWithShape="1">
            <a:gsLst>
              <a:gs pos="10000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1403648" y="4077072"/>
              <a:ext cx="3312368" cy="1368152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Специальный счет </a:t>
              </a:r>
              <a:r>
                <a:rPr lang="ru-RU" sz="2400" b="1" u="sng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КФ возмещения вреда</a:t>
              </a:r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5436096" y="4077072"/>
              <a:ext cx="3096344" cy="1368152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txBody>
            <a:bodyPr anchor="ctr">
              <a:normAutofit fontScale="92500"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Специальный счет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u="sng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КФ обеспечения договорных обязательств</a:t>
              </a: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79388" y="1484313"/>
            <a:ext cx="1296987" cy="36036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01.11.2016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79512" y="5445125"/>
            <a:ext cx="1296987" cy="360363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01.07.2017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827088" y="44450"/>
            <a:ext cx="7581900" cy="77787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СПЕЦИАЛЬНЫЙ СЧЕТ</a:t>
            </a:r>
          </a:p>
        </p:txBody>
      </p:sp>
      <p:cxnSp>
        <p:nvCxnSpPr>
          <p:cNvPr id="15" name="Соединительная линия уступом 14"/>
          <p:cNvCxnSpPr>
            <a:stCxn id="14" idx="2"/>
            <a:endCxn id="22" idx="0"/>
          </p:cNvCxnSpPr>
          <p:nvPr/>
        </p:nvCxnSpPr>
        <p:spPr>
          <a:xfrm rot="16200000" flipH="1">
            <a:off x="-972281" y="3644838"/>
            <a:ext cx="3600450" cy="124"/>
          </a:xfrm>
          <a:prstGeom prst="bentConnector3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лево 23"/>
          <p:cNvSpPr/>
          <p:nvPr/>
        </p:nvSpPr>
        <p:spPr>
          <a:xfrm rot="10800000">
            <a:off x="4932040" y="5230949"/>
            <a:ext cx="720080" cy="576064"/>
          </a:xfrm>
          <a:prstGeom prst="leftArrow">
            <a:avLst/>
          </a:prstGeom>
          <a:gradFill flip="none" rotWithShape="1">
            <a:gsLst>
              <a:gs pos="10000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30321" y="3644900"/>
            <a:ext cx="915888" cy="3240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84168" y="3573016"/>
            <a:ext cx="2448272" cy="123782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течение 7 дней с даты размещения денежных средств КФ а уведомить Ростехнадзор и НОСТРОЙ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8351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288" y="260648"/>
            <a:ext cx="8424862" cy="79216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Документы, необходимые для реализации Федерального закона от 03.07.2016 № 372-ФЗ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3284417"/>
              </p:ext>
            </p:extLst>
          </p:nvPr>
        </p:nvGraphicFramePr>
        <p:xfrm>
          <a:off x="179388" y="1484313"/>
          <a:ext cx="8784976" cy="4931256"/>
        </p:xfrm>
        <a:graphic>
          <a:graphicData uri="http://schemas.openxmlformats.org/drawingml/2006/table">
            <a:tbl>
              <a:tblPr/>
              <a:tblGrid>
                <a:gridCol w="413542"/>
                <a:gridCol w="4179209"/>
                <a:gridCol w="1510998"/>
                <a:gridCol w="1745123"/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документа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Основание для подготовки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Исполнитель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подготовки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Требования к российским кредитным организациям, в которых могут быть открыты специальные счета для размещения средств компенсационных фондов саморегулируемых организаций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1 статьи 55.16-1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Правительство РФ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01.09.2016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Порядок и форма требования о переводе средств компенсационного фонда саморегулируемой организации на счёт национального объединения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6 статьи 55.16-1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Правительство РФ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01.11.2016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Порядок и условия размещения и (или) инвестирования средств компенсационных фондов возмещения вреда в целях их сохранения и увеличения их размера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8 статьи 55.16-1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Правительство РФ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01.09.2016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8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Случаи, порядок и условия, когда средства компенсационного фонда саморегулируемой организации могут передаваться в доверительное управление управляющей компании, имеющей лицензию на осуществление деятельности по управлению ценными бумагами или лицензию на осуществление деятельности по управлению инвестиционными фондами, паевыми инвестиционными фондами и негосударственными пенсионными фондами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9 статьи 55.16-1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Правительство РФ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01.11.2016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67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288" y="188640"/>
            <a:ext cx="8424862" cy="79216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Документы, необходимые для реализации Федерального закона от 03.07.2016 № 372-ФЗ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7165850"/>
              </p:ext>
            </p:extLst>
          </p:nvPr>
        </p:nvGraphicFramePr>
        <p:xfrm>
          <a:off x="179388" y="1268413"/>
          <a:ext cx="8784976" cy="2499360"/>
        </p:xfrm>
        <a:graphic>
          <a:graphicData uri="http://schemas.openxmlformats.org/drawingml/2006/table">
            <a:tbl>
              <a:tblPr/>
              <a:tblGrid>
                <a:gridCol w="413542"/>
                <a:gridCol w="4179209"/>
                <a:gridCol w="1671945"/>
                <a:gridCol w="1152128"/>
                <a:gridCol w="1368152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№№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документа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Основание для подготовки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подготовки</a:t>
                      </a:r>
                    </a:p>
                  </a:txBody>
                  <a:tcPr marL="44338" marR="44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договора специального банковского счёта саморегулируемой организации и порядок открытия такого счёта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2 статьи 55.16-1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Каждый банк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(15)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выписки о средствах 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КФ СРО,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размещённых на специальных счетах в кредитных организациях (включая сведения о движении средств 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КФ СРО,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информацию о выплатах из средств 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КФ СРО,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 остатках средств на специальном счёте, а также о вкладах (депозитах) саморегулируемой организации и в иных финансовых активах)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7 статьи 55.16-1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8 статьи 55.19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13 статьи 3.3 ФЗ-191 (статья 6 ФЗ-372)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01.10.2016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4221088"/>
            <a:ext cx="7920880" cy="2031325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специальном счете должны быть размещены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ПОЛНОМ ОБЪЕМЕ средства компенсационного фонда СРО: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Внесенные членами саморегулируемой организации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Внесенные ранее исключенными и добровольно вышедшими членами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Доходы, полученные от размещения средств КФ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Иные средства при их наличии</a:t>
            </a:r>
          </a:p>
        </p:txBody>
      </p:sp>
    </p:spTree>
    <p:extLst>
      <p:ext uri="{BB962C8B-B14F-4D97-AF65-F5344CB8AC3E}">
        <p14:creationId xmlns:p14="http://schemas.microsoft.com/office/powerpoint/2010/main" xmlns="" val="3406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/>
              <a:t>Случаи осуществления выплат из средств </a:t>
            </a:r>
            <a:r>
              <a:rPr lang="ru-RU" sz="3000" b="1" dirty="0" smtClean="0"/>
              <a:t>К.Ф. СРО </a:t>
            </a:r>
            <a:r>
              <a:rPr lang="ru-RU" sz="3000" b="1" dirty="0"/>
              <a:t>, сформированных </a:t>
            </a:r>
            <a:r>
              <a:rPr lang="ru-RU" sz="3000" b="1" dirty="0" smtClean="0"/>
              <a:t>с </a:t>
            </a:r>
            <a:r>
              <a:rPr lang="ru-RU" sz="3000" b="1" dirty="0"/>
              <a:t>учетом </a:t>
            </a:r>
            <a:r>
              <a:rPr lang="ru-RU" sz="3000" b="1" dirty="0" smtClean="0"/>
              <a:t> 372-ФЗ</a:t>
            </a: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1200" b="1" dirty="0"/>
              <a:t>(новая редакция статья 55.16 ГрК РФ)</a:t>
            </a:r>
            <a:r>
              <a:rPr lang="ru-RU" sz="3000" b="1" dirty="0"/>
              <a:t/>
            </a:r>
            <a:br>
              <a:rPr lang="ru-RU" sz="3000" b="1" dirty="0"/>
            </a:br>
            <a:endParaRPr lang="ru-RU" sz="30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Из КФ ВВ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040188" cy="432048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1) случаи, предусмотренные Законом </a:t>
            </a:r>
            <a:br>
              <a:rPr lang="ru-RU" sz="2600" b="1" dirty="0" smtClean="0"/>
            </a:br>
            <a:r>
              <a:rPr lang="ru-RU" sz="2600" b="1" dirty="0" smtClean="0"/>
              <a:t>о введении в действие </a:t>
            </a:r>
            <a:r>
              <a:rPr lang="ru-RU" sz="2600" b="1" dirty="0" err="1" smtClean="0"/>
              <a:t>ГрК</a:t>
            </a:r>
            <a:r>
              <a:rPr lang="ru-RU" sz="2600" b="1" dirty="0" smtClean="0"/>
              <a:t> РФ;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2) возврат ошибочно перечисленных средств;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3) размещение и (или) инвестирование средств в целях их сохранения и увеличения их размера;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4) осуществление выплат в результате наступления солидарной ответственности </a:t>
            </a:r>
            <a:br>
              <a:rPr lang="ru-RU" sz="2600" b="1" dirty="0" smtClean="0"/>
            </a:br>
            <a:r>
              <a:rPr lang="ru-RU" sz="2600" b="1" dirty="0" smtClean="0"/>
              <a:t>в случаях, предусмотренных статьей 60 </a:t>
            </a:r>
            <a:r>
              <a:rPr lang="ru-RU" sz="2600" b="1" dirty="0" err="1" smtClean="0"/>
              <a:t>ГрК</a:t>
            </a:r>
            <a:r>
              <a:rPr lang="ru-RU" sz="2600" b="1" dirty="0" smtClean="0"/>
              <a:t> РФ;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5) уплата налога на прибыль организаций, исчисленного с дохода, полученного от размещения средств КФ ВВ в кредитных организациях, и (или) инвестирования средств КФ ВВ в иные финансовые активы;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6) перечисление средств КФ ВВ Национальному объединению СРО, членом которого являлась такая СРО, в случаях, установленных </a:t>
            </a:r>
            <a:r>
              <a:rPr lang="ru-RU" sz="2600" b="1" dirty="0" err="1" smtClean="0"/>
              <a:t>ГрК</a:t>
            </a:r>
            <a:r>
              <a:rPr lang="ru-RU" sz="2600" b="1" dirty="0" smtClean="0"/>
              <a:t> РФ и Законом о введении в действие </a:t>
            </a:r>
            <a:r>
              <a:rPr lang="ru-RU" sz="2600" b="1" dirty="0" err="1" smtClean="0"/>
              <a:t>ГрК</a:t>
            </a:r>
            <a:r>
              <a:rPr lang="ru-RU" sz="2600" b="1" dirty="0" smtClean="0"/>
              <a:t> РФ.</a:t>
            </a:r>
          </a:p>
          <a:p>
            <a:pPr marL="0" indent="0" algn="ctr"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572000" y="1412776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Из КФ ОДО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4176464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1) возврат ошибочно перечисленных средств;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2) размещение средств в целях их сохранения и увеличения их размера;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3) осуществление выплат в результате наступления субсидиарной ответственности в случаях, предусмотренных статьей 60.1 </a:t>
            </a:r>
            <a:r>
              <a:rPr lang="ru-RU" sz="5600" b="1" dirty="0" err="1" smtClean="0"/>
              <a:t>ГрК</a:t>
            </a:r>
            <a:r>
              <a:rPr lang="ru-RU" sz="5600" b="1" dirty="0" smtClean="0"/>
              <a:t> РФ;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4) уплата налога на прибыль организаций, исчисленного с дохода, полученного от размещения средств КФ ОДО в кредитных организациях;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5) перечисление средств КФ ОДО Национальному объединению СРО, членом которого являлась такая СРО, в случаях, установленных </a:t>
            </a:r>
            <a:r>
              <a:rPr lang="ru-RU" sz="5600" b="1" dirty="0" err="1" smtClean="0"/>
              <a:t>ГрК</a:t>
            </a:r>
            <a:r>
              <a:rPr lang="ru-RU" sz="5600" b="1" dirty="0" smtClean="0"/>
              <a:t> РФ и Законом о введении в действие </a:t>
            </a:r>
            <a:r>
              <a:rPr lang="ru-RU" sz="5600" b="1" dirty="0" err="1" smtClean="0"/>
              <a:t>ГрК</a:t>
            </a:r>
            <a:r>
              <a:rPr lang="ru-RU" sz="5600" b="1" dirty="0" smtClean="0"/>
              <a:t>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17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Перевод денег на </a:t>
            </a:r>
            <a:r>
              <a:rPr lang="ru-RU" sz="3000" b="1" dirty="0" err="1" smtClean="0"/>
              <a:t>спец.счета</a:t>
            </a:r>
            <a:r>
              <a:rPr lang="ru-RU" sz="3000" b="1" dirty="0"/>
              <a:t>: </a:t>
            </a:r>
            <a:r>
              <a:rPr lang="ru-RU" sz="3000" b="1" dirty="0" smtClean="0"/>
              <a:t>Вопросы</a:t>
            </a:r>
            <a:endParaRPr lang="ru-RU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7992887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r>
              <a:rPr lang="ru-RU" sz="1600" b="1" u="sng" dirty="0" smtClean="0"/>
              <a:t>? </a:t>
            </a:r>
            <a:r>
              <a:rPr lang="ru-RU" sz="1600" dirty="0" smtClean="0">
                <a:solidFill>
                  <a:srgbClr val="002060"/>
                </a:solidFill>
              </a:rPr>
              <a:t>Сколько </a:t>
            </a:r>
            <a:r>
              <a:rPr lang="ru-RU" sz="1600" dirty="0" err="1" smtClean="0">
                <a:solidFill>
                  <a:srgbClr val="002060"/>
                </a:solidFill>
              </a:rPr>
              <a:t>спец.счетов</a:t>
            </a:r>
            <a:r>
              <a:rPr lang="ru-RU" sz="1600" dirty="0" smtClean="0">
                <a:solidFill>
                  <a:srgbClr val="002060"/>
                </a:solidFill>
              </a:rPr>
              <a:t>  необходимо открывать?</a:t>
            </a:r>
          </a:p>
          <a:p>
            <a:r>
              <a:rPr lang="ru-RU" sz="1600" b="1" u="sng" dirty="0"/>
              <a:t>? </a:t>
            </a:r>
            <a:r>
              <a:rPr lang="ru-RU" sz="1600" dirty="0" smtClean="0">
                <a:solidFill>
                  <a:srgbClr val="002060"/>
                </a:solidFill>
              </a:rPr>
              <a:t>В каком количестве банков могут размещаться средства одного из компенсационных фондов?</a:t>
            </a:r>
          </a:p>
          <a:p>
            <a:r>
              <a:rPr lang="ru-RU" sz="1600" b="1" u="sng" dirty="0"/>
              <a:t>?</a:t>
            </a:r>
            <a:r>
              <a:rPr lang="ru-RU" sz="1600" dirty="0" smtClean="0">
                <a:solidFill>
                  <a:srgbClr val="002060"/>
                </a:solidFill>
              </a:rPr>
              <a:t> Можно ли переводить средства К.Ф. со </a:t>
            </a:r>
            <a:r>
              <a:rPr lang="ru-RU" sz="1600" dirty="0" err="1" smtClean="0">
                <a:solidFill>
                  <a:srgbClr val="002060"/>
                </a:solidFill>
              </a:rPr>
              <a:t>спец.счета</a:t>
            </a:r>
            <a:r>
              <a:rPr lang="ru-RU" sz="1600" dirty="0" smtClean="0">
                <a:solidFill>
                  <a:srgbClr val="002060"/>
                </a:solidFill>
              </a:rPr>
              <a:t> одного банка на </a:t>
            </a:r>
            <a:r>
              <a:rPr lang="ru-RU" sz="1600" dirty="0" err="1" smtClean="0">
                <a:solidFill>
                  <a:srgbClr val="002060"/>
                </a:solidFill>
              </a:rPr>
              <a:t>спец.счет</a:t>
            </a:r>
            <a:r>
              <a:rPr lang="ru-RU" sz="1600" dirty="0" smtClean="0">
                <a:solidFill>
                  <a:srgbClr val="002060"/>
                </a:solidFill>
              </a:rPr>
              <a:t> другого банка?</a:t>
            </a:r>
          </a:p>
          <a:p>
            <a:r>
              <a:rPr lang="ru-RU" sz="1600" b="1" u="sng" dirty="0"/>
              <a:t>? </a:t>
            </a:r>
            <a:r>
              <a:rPr lang="ru-RU" sz="1600" dirty="0" smtClean="0">
                <a:solidFill>
                  <a:srgbClr val="002060"/>
                </a:solidFill>
              </a:rPr>
              <a:t>На каком основании перечислять деньги со специального счета на счет другой СРО при переходе члена?</a:t>
            </a:r>
          </a:p>
          <a:p>
            <a:r>
              <a:rPr lang="ru-RU" sz="1600" b="1" u="sng" dirty="0"/>
              <a:t>?</a:t>
            </a:r>
            <a:r>
              <a:rPr lang="ru-RU" sz="1600" dirty="0" smtClean="0">
                <a:solidFill>
                  <a:srgbClr val="002060"/>
                </a:solidFill>
              </a:rPr>
              <a:t> В каких банках можно открывать депозитный  счет?</a:t>
            </a:r>
          </a:p>
          <a:p>
            <a:r>
              <a:rPr lang="ru-RU" sz="1600" b="1" u="sng" dirty="0"/>
              <a:t>?</a:t>
            </a:r>
            <a:r>
              <a:rPr lang="ru-RU" sz="1600" dirty="0" smtClean="0">
                <a:solidFill>
                  <a:srgbClr val="002060"/>
                </a:solidFill>
              </a:rPr>
              <a:t> С какого момента можно будет открывать депозитный счет?</a:t>
            </a:r>
          </a:p>
          <a:p>
            <a:r>
              <a:rPr lang="ru-RU" sz="1600" b="1" u="sng" dirty="0"/>
              <a:t>?</a:t>
            </a:r>
            <a:r>
              <a:rPr lang="ru-RU" sz="1600" dirty="0" smtClean="0">
                <a:solidFill>
                  <a:srgbClr val="002060"/>
                </a:solidFill>
              </a:rPr>
              <a:t> Что делать, если сегодня заключен договор срочного депозита  и срок его завершения после 1 ноября 2016 года?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3933056"/>
            <a:ext cx="8229600" cy="888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Коллизии</a:t>
            </a: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6658" y="4249622"/>
            <a:ext cx="8213814" cy="19876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Пункт </a:t>
            </a:r>
            <a:r>
              <a:rPr lang="ru-RU" sz="1600" dirty="0">
                <a:solidFill>
                  <a:srgbClr val="FF0000"/>
                </a:solidFill>
              </a:rPr>
              <a:t>2 части 5 статьи 55.16 допускает размещение средств КФ договорных обязательств в целях его сохранения и увеличения. В то же время часть 8 статьи 55.16-1 устанавливает компетенцию Правительства РФ по определению порядка и условий размещения и (или) инвестирования средств компенсационных фондов только возмещения вреда саморегулируемых организаций. Таким образом, порядок размещения средств КФ договорных обязательств остаётся неурегулированным. </a:t>
            </a:r>
          </a:p>
        </p:txBody>
      </p:sp>
    </p:spTree>
    <p:extLst>
      <p:ext uri="{BB962C8B-B14F-4D97-AF65-F5344CB8AC3E}">
        <p14:creationId xmlns:p14="http://schemas.microsoft.com/office/powerpoint/2010/main" xmlns="" val="283332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F9F10-DBFA-4E0D-99D2-8F7225132AB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4805" y="2348880"/>
            <a:ext cx="7086611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Самоопределение членов СРО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523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1654</Words>
  <Application>Microsoft Office PowerPoint</Application>
  <PresentationFormat>Экран (4:3)</PresentationFormat>
  <Paragraphs>246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 реализации законопроекта  «О внесении изменений в Градостроительный кодекс Российской Федерации и отдельные законодательные акты Российской Федерации в части совершенствования правового регулирования вопросов саморегулирования»</vt:lpstr>
      <vt:lpstr>Слайд 2</vt:lpstr>
      <vt:lpstr>Слайд 3</vt:lpstr>
      <vt:lpstr>Слайд 4</vt:lpstr>
      <vt:lpstr>Слайд 5</vt:lpstr>
      <vt:lpstr>Слайд 6</vt:lpstr>
      <vt:lpstr> Случаи осуществления выплат из средств К.Ф. СРО , сформированных с учетом  372-ФЗ (новая редакция статья 55.16 ГрК РФ) </vt:lpstr>
      <vt:lpstr>Слайд 8</vt:lpstr>
      <vt:lpstr>Слайд 9</vt:lpstr>
      <vt:lpstr>Слайд 10</vt:lpstr>
      <vt:lpstr>Слайд 11</vt:lpstr>
      <vt:lpstr>Слайд 12</vt:lpstr>
      <vt:lpstr>Исходя из норм Закона о введении  в действие ГрК РФ с 04.07.2016 </vt:lpstr>
      <vt:lpstr>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Саморегулируемая организация в области строительства, реконструкции, капитального ремонта объектов капитального строительства (далее в настоящей статье - саморегулируемая организация) обязана в срок  до 1 ноября 2016 года  разместить средства компенсационного фонда саморегулируемой организации…</dc:title>
  <dc:creator>n.havka</dc:creator>
  <cp:lastModifiedBy>admin</cp:lastModifiedBy>
  <cp:revision>94</cp:revision>
  <cp:lastPrinted>2016-06-30T08:52:32Z</cp:lastPrinted>
  <dcterms:created xsi:type="dcterms:W3CDTF">2016-06-27T12:21:39Z</dcterms:created>
  <dcterms:modified xsi:type="dcterms:W3CDTF">2016-08-15T07:47:31Z</dcterms:modified>
</cp:coreProperties>
</file>